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70">
          <p15:clr>
            <a:srgbClr val="A4A3A4"/>
          </p15:clr>
        </p15:guide>
        <p15:guide id="2" pos="325">
          <p15:clr>
            <a:srgbClr val="A4A3A4"/>
          </p15:clr>
        </p15:guide>
        <p15:guide id="3" pos="7401">
          <p15:clr>
            <a:srgbClr val="A4A3A4"/>
          </p15:clr>
        </p15:guide>
        <p15:guide id="4" pos="3840">
          <p15:clr>
            <a:srgbClr val="A4A3A4"/>
          </p15:clr>
        </p15:guide>
        <p15:guide id="5" orient="horz" pos="4020">
          <p15:clr>
            <a:srgbClr val="A4A3A4"/>
          </p15:clr>
        </p15:guide>
      </p15:sldGuideLst>
    </p:ext>
    <p:ext uri="GoogleSlidesCustomDataVersion2">
      <go:slidesCustomData xmlns:go="http://customooxmlschemas.google.com/" r:id="rId40" roundtripDataSignature="AMtx7mhMbZuzyZdr4HeWm9pQVhzHhGWj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6D1C783-0326-45F1-9AF5-C411CACB63C5}">
  <a:tblStyle styleId="{A6D1C783-0326-45F1-9AF5-C411CACB63C5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70" orient="horz"/>
        <p:guide pos="325"/>
        <p:guide pos="7401"/>
        <p:guide pos="3840"/>
        <p:guide pos="40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안녕하세요</a:t>
            </a:r>
            <a:r>
              <a:rPr lang="en-US"/>
              <a:t>, Face Arm(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협동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로봇</a:t>
            </a:r>
            <a:r>
              <a:rPr lang="en-US"/>
              <a:t>)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에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대해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발표하게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된</a:t>
            </a:r>
            <a:r>
              <a:rPr lang="en-US"/>
              <a:t> B-3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조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가디구디의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발표자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최정호입니다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저희 팀은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세현님</a:t>
            </a:r>
            <a:r>
              <a:rPr lang="en-US"/>
              <a:t>,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하빈님</a:t>
            </a:r>
            <a:r>
              <a:rPr lang="en-US"/>
              <a:t>,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진규님</a:t>
            </a:r>
            <a:r>
              <a:rPr lang="en-US"/>
              <a:t>, 그리고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저로구성되어</a:t>
            </a:r>
            <a:r>
              <a:rPr lang="en-US"/>
              <a:t> 있으며, 이충현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튜터님이</a:t>
            </a:r>
            <a:r>
              <a:rPr lang="en-US"/>
              <a:t> 많은 도움을 주셨습니다.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주제를 2가지로 나누어 키워드를 뺴서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그래서 저희는 이 프로젝트를 진행하기위해 팀 구성 및 역할을 나누었습니다.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저희 모두 프로젝트 진행을 하는데 힘을 썼으나 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주요 담당 업무는 팀장인 저는 객체 인식 모델 학습 및 발표, 하빈님은 얼굴 인식 모델 학습 및 좌표리매핑 코딩 세현님은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프롬프트</a:t>
            </a:r>
            <a:r>
              <a:rPr lang="en-US"/>
              <a:t> 및 로봇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동작부</a:t>
            </a:r>
            <a:r>
              <a:rPr lang="en-US"/>
              <a:t> 코드작성 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진규님은 예외처리 코드를 주요 담당하였습니다</a:t>
            </a:r>
            <a:endParaRPr/>
          </a:p>
        </p:txBody>
      </p:sp>
      <p:sp>
        <p:nvSpPr>
          <p:cNvPr id="378" name="Google Shape;37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저희는 이런 방식으로 분업하여 다음과 같은 단계를 거쳐 프로젝트를 진행했으며, 1차 개발과 2차 개발, 그리고 최종테스트 단계를 나누어 생각하지 못한 오류들을 발견하고 이를 수정했습니다.</a:t>
            </a:r>
            <a:endParaRPr/>
          </a:p>
        </p:txBody>
      </p:sp>
      <p:sp>
        <p:nvSpPr>
          <p:cNvPr id="418" name="Google Shape;41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이를 통해 완성한 프로젝트는 특정물품과 사용자의 얼굴을 인식하고 입력된 음성 명령에 따라 사용자와 상호작용하는 코드로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주요 명령으로 갖다줘, 돌아가, 내려놔, 여기로와 위/아래등 5가지가 있습니다</a:t>
            </a:r>
            <a:endParaRPr/>
          </a:p>
        </p:txBody>
      </p:sp>
      <p:sp>
        <p:nvSpPr>
          <p:cNvPr id="498" name="Google Shape;498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먼저 </a:t>
            </a:r>
            <a:r>
              <a:rPr lang="en-US"/>
              <a:t>사용자 얼굴을 인식하는 YOLO 모델에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대해서 말씀드리면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사용자 얼굴을 인식하는 YOLO 모델을 학습하기 위해 로보플로우에서 제공하는 Face Detection 데이터셋을 사용하였습니다.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해당 데이터셋은 총 4270장으로, 원본 이미지 1장당 3장의 데이터 증강이 완료된 데이터셋 입니다. 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9" name="Google Shape;519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Face_Detection 데이터셋에는 다양한 버전이 있었으나, 모델의 일반화 성능을 향상 시키기 위해 데이터 증강이 진행된 v25 버전을 선택했습니다.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해당 데이터셋에는 수평 반전, grayscale 변환, 색조, 채도, 밝기, 노출 변환, 블러, 마스킹 등의 데이터 증강이 적용되었습니다.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사진에 나온 자료가 증강에 대한 옵션값을 모두 나타낸것이며 밑에 내용은 이를 번역한 내용입니다.</a:t>
            </a:r>
            <a:endParaRPr/>
          </a:p>
        </p:txBody>
      </p:sp>
      <p:sp>
        <p:nvSpPr>
          <p:cNvPr id="540" name="Google Shape;540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다음은 이 데이터셋을 사용하여 만든 Face_Yolo 코드에 대해 설명 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해당 코드에서는 YOLO 모델로 얼굴을 인식하여, 좌표를 실제 작업 공간에 맞게 리매핑한 후, 토픽으로 발행하는 역할을 수행합니다.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코드는 카메라 이미지 촬영, YOLO모델로 얼굴 인식, 인식한 Bounding Box의 중심 좌표 계산, 카메라 좌표를 World좌표계로 리매핑, 리매핑된 좌표를 토픽으로 발행하는 순서로 진행됩니다.</a:t>
            </a:r>
            <a:endParaRPr/>
          </a:p>
        </p:txBody>
      </p:sp>
      <p:sp>
        <p:nvSpPr>
          <p:cNvPr id="562" name="Google Shape;562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좌표를 리매핑 하는 부분에 대해 더 자세히 설명 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리매핑은 opencv에서 카메라 화면의 x,y 좌표를 world 좌표계의 x,z 좌표로 변환 하는 과정입니다.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이 때, cv좌표의 xy축은 좌 상단에서 우 하단으로 이동한다는 점을 고려하여 리매핑을 하였으며,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카메라 해상도에 따라 같은 위치라도 다른 카메라를 사용할 경우 cv좌표가 달라져 리매핑이 정상적으로 수행되지 않는 것을 방지하고자, 카메라 해상도에 따라 리매핑 계산에 들어가는 인자가 다르게 되도록 코드를 구현하였습니다.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리매핑 된 좌표는 카메라 화면의 범위와, 로봇팔의 가동 범위를 고려해 카메라 죄표계의 최소, 최대값이 world좌표계의 </a:t>
            </a:r>
            <a:r>
              <a:rPr lang="en-US"/>
              <a:t>(50, 660)~(330, 630)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en-US"/>
              <a:t> 벗어나지 않도록 설정하였습니다.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우측에서 카메라 좌표와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리매핑</a:t>
            </a:r>
            <a:r>
              <a:rPr lang="en-US"/>
              <a:t> 후 좌표를 확인해 보실 수 있으며, 우 하단의 코드를 보시면,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리매핑</a:t>
            </a:r>
            <a:r>
              <a:rPr lang="en-US"/>
              <a:t> 함수는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리매핑</a:t>
            </a:r>
            <a:r>
              <a:rPr lang="en-US"/>
              <a:t> 전 좌표와, 카메라 해상도, 월드 좌표계의 범위를 인자로 받아 계산하는 것을 확인할 수 있습니다.</a:t>
            </a:r>
            <a:endParaRPr/>
          </a:p>
        </p:txBody>
      </p:sp>
      <p:sp>
        <p:nvSpPr>
          <p:cNvPr id="580" name="Google Shape;580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다음으로는 객체 인식 부분입니다. 간단하게 생성된 데이터 셋을 사용하여 먼저 실행해보았으나 인식에 문제가 생겨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객체 인식 YOLO모델 학습하기 위해 직접 사진을 찍고 데이터 셋 생성하였고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180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장의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사진을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각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클래스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마다</a:t>
            </a:r>
            <a:r>
              <a:rPr lang="en-US"/>
              <a:t> Train : Validation : Test = 7:2:1 분류,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같은방식으로</a:t>
            </a:r>
            <a:r>
              <a:rPr lang="en-US"/>
              <a:t> 원본 이미지 1장당 3장의  Data Agumentation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진행하였습니다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옆에 사진은 우산 데이터 셋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생성과정입니다</a:t>
            </a:r>
            <a:r>
              <a:rPr lang="en-US"/>
              <a:t>.</a:t>
            </a:r>
            <a:endParaRPr/>
          </a:p>
        </p:txBody>
      </p:sp>
      <p:sp>
        <p:nvSpPr>
          <p:cNvPr id="604" name="Google Shape;60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발표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순서는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프로젝트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개요</a:t>
            </a:r>
            <a:r>
              <a:rPr lang="en-US"/>
              <a:t>,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팀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구성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및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역할</a:t>
            </a:r>
            <a:r>
              <a:rPr lang="en-US"/>
              <a:t>,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수행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절차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및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방법</a:t>
            </a:r>
            <a:r>
              <a:rPr lang="en-US"/>
              <a:t>,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수행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결과</a:t>
            </a:r>
            <a:r>
              <a:rPr lang="en-US"/>
              <a:t>,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그리고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자체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평가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순으로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진행하겠습니다</a:t>
            </a:r>
            <a:r>
              <a:rPr lang="en-US"/>
              <a:t>.</a:t>
            </a:r>
            <a:endParaRPr/>
          </a:p>
        </p:txBody>
      </p:sp>
      <p:sp>
        <p:nvSpPr>
          <p:cNvPr id="114" name="Google Shape;11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같은 방식으로 얻은 데이터 셋을 사용해 YOLO 기반 탐지 결과를 멀티 프레임으로 집계해 안정성을 높이고, 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중심 좌표와 깊이 정보를 추출해 로봇이 활용할 수 있는 카메라 좌표계로 변환하였습니다.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각 부분의 간단한 코드는 옆과 같습니다.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위 사진이 그 과정을 통해 인식한 사진들이며 서로 겹쳐놔도 인식할정도로 정확한 모습입니다</a:t>
            </a:r>
            <a:endParaRPr/>
          </a:p>
        </p:txBody>
      </p:sp>
      <p:sp>
        <p:nvSpPr>
          <p:cNvPr id="649" name="Google Shape;649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다음은 상호작용을 위한 안내음성에 관한 부분입니다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본 프로젝트에서는 사용자가 CLI를 통해 로봇을 동작시키는게 아니라, 스피커와 마이크를 통해 대화하면서 서비스를 이용하기 때문에,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사용자와의 상호작용을 위해 스피커에서 안내 멘트를 재생하도록 하였습니다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안내 멘트는 Naver Clova 더빙 서비스를 활용하여 제작하였으며, 음성 목록들은 다음과 같습니다.</a:t>
            </a:r>
            <a:endParaRPr/>
          </a:p>
        </p:txBody>
      </p:sp>
      <p:sp>
        <p:nvSpPr>
          <p:cNvPr id="672" name="Google Shape;672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다음은 Get_keyword 코드에 대한 설명입니다. 해당 코드는 llm </a:t>
            </a:r>
            <a:r>
              <a:rPr lang="en-US"/>
              <a:t>prompt_content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en-US"/>
              <a:t> 기반으로 키워드를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추출합니다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 과정은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인식된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음성에서</a:t>
            </a:r>
            <a:r>
              <a:rPr lang="en-US"/>
              <a:t> 특정 대상이나 행동, 상태와 관련된 </a:t>
            </a:r>
            <a:r>
              <a:rPr b="1" lang="en-US"/>
              <a:t>핵심 키워드</a:t>
            </a:r>
            <a:r>
              <a:rPr lang="en-US"/>
              <a:t>를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추출하는</a:t>
            </a:r>
            <a:r>
              <a:rPr lang="en-US"/>
              <a:t> 것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이</a:t>
            </a:r>
            <a:r>
              <a:rPr lang="en-US"/>
              <a:t> 목적입니다.</a:t>
            </a:r>
            <a:br>
              <a:rPr lang="en-US"/>
            </a:b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키워드는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크게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두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가지로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분류됩니다</a:t>
            </a:r>
            <a:r>
              <a:rPr lang="en-US"/>
              <a:t>.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첫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번째는</a:t>
            </a:r>
            <a:r>
              <a:rPr lang="en-US"/>
              <a:t> </a:t>
            </a: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일반</a:t>
            </a:r>
            <a:r>
              <a:rPr b="1" lang="en-US"/>
              <a:t> </a:t>
            </a: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도구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로</a:t>
            </a:r>
            <a:r>
              <a:rPr lang="en-US"/>
              <a:t>,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일상에서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사용하는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물건들이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해당됩니다</a:t>
            </a:r>
            <a:r>
              <a:rPr lang="en-US"/>
              <a:t>.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두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번째는</a:t>
            </a:r>
            <a:r>
              <a:rPr lang="en-US"/>
              <a:t> </a:t>
            </a: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행동</a:t>
            </a:r>
            <a:r>
              <a:rPr b="1" lang="en-US"/>
              <a:t> </a:t>
            </a: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또는</a:t>
            </a:r>
            <a:r>
              <a:rPr b="1" lang="en-US"/>
              <a:t> </a:t>
            </a: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r>
              <a:rPr b="1" lang="en-US"/>
              <a:t> </a:t>
            </a: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상태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입니다</a:t>
            </a:r>
            <a:r>
              <a:rPr lang="en-US"/>
              <a:t>.</a:t>
            </a:r>
            <a:br>
              <a:rPr lang="en-US"/>
            </a:br>
            <a:r>
              <a:rPr lang="en-US"/>
              <a:t> (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예를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들면</a:t>
            </a:r>
            <a:r>
              <a:rPr lang="en-US"/>
              <a:t>, 'place', 'return',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방향을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나타내는</a:t>
            </a:r>
            <a:r>
              <a:rPr lang="en-US"/>
              <a:t> 'right', 'left', 'forward'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등과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같은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이동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지시어나</a:t>
            </a:r>
            <a:r>
              <a:rPr lang="en-US"/>
              <a:t>, 'Come_here', 'retry'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같은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명령어도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포함됩니다</a:t>
            </a:r>
            <a:r>
              <a:rPr lang="en-US"/>
              <a:t>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키워드를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추출할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때는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다음과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같은</a:t>
            </a:r>
            <a:r>
              <a:rPr lang="en-US"/>
              <a:t> </a:t>
            </a: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추출</a:t>
            </a:r>
            <a:r>
              <a:rPr b="1" lang="en-US"/>
              <a:t> </a:t>
            </a: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규칙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을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따릅니다</a:t>
            </a:r>
            <a:r>
              <a:rPr lang="en-US"/>
              <a:t>. 1~7번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읽기</a:t>
            </a:r>
            <a:r>
              <a:rPr lang="en-US"/>
              <a:t>. 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이런</a:t>
            </a:r>
            <a:r>
              <a:rPr lang="en-US"/>
              <a:t> 방식으로 prompt_content를 분석하고, 목적에 맞는 키워드만 남기도록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설계하였습니다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3" name="Google Shape;693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그리고 또 로봇 동작 과정에서 발생하는 중요 데이터를 시간별로 텍스트화하여 기록함으로써,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특정시간에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어떠한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행동이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이루어졌는지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기록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로그를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통해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추가적인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확인할</a:t>
            </a:r>
            <a:r>
              <a:rPr lang="en-US"/>
              <a:t> 수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있게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코드를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추가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작성해보았습니다</a:t>
            </a:r>
            <a:r>
              <a:rPr lang="en-US"/>
              <a:t>.</a:t>
            </a:r>
            <a:br>
              <a:rPr lang="en-US"/>
            </a:br>
            <a:r>
              <a:rPr lang="en-US"/>
              <a:t> 향후 성능 개선은 물론, 결과 보고와 학습 데이터로의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활용수있는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부분으로 중요한것 같아 내용으로 추가 해보았습니다.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위에서 작성한 코드로 아까 말한 명령어에 대한 설명으로 이어가겠습니다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먼저 명령어 중 "가져와" 명령어의 시나리오를 설명드리겠습니다.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우선 realsense 카메라로 물품의 좌표를 확인 해, 해당 좌표로 movel 명령 후 그리퍼를 grip해 물품을 집습니다.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이 과정에서 카메라의 depth가 일정 오차가 있는것을 확인하였으며 이에 일정 offset을 주어 depth값을 조절했습니다.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또한 물품의 좌표로 이동 후 , 해당 위치를 리스트에 저장하는데, 이 좌표값은 다른 명령어에서 사용되므로 "갖다놔" 라는 해당 시나리오에서 다시 설명 드리겠습니다.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이후 face yolo에서 리매핑된 사용자의 좌표값을 구독받아와, 해당 위치로 이동하게 됩니다. 이동이 완료되면 물품을 잡아달라는 안내 멘트가 재생됩니다</a:t>
            </a:r>
            <a:endParaRPr/>
          </a:p>
        </p:txBody>
      </p:sp>
      <p:sp>
        <p:nvSpPr>
          <p:cNvPr id="729" name="Google Shape;729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 때 5초 이내로 물품을 사용자가 잡으면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그리퍼를</a:t>
            </a:r>
            <a:r>
              <a:rPr lang="en-US"/>
              <a:t> release 후 다음 wakeup word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en-US"/>
              <a:t> 기다리게 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만약 사용자가 5초동안 잡지 않을 경우, "대기모드로 전환합니다" 라는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안내멘트</a:t>
            </a:r>
            <a:r>
              <a:rPr lang="en-US"/>
              <a:t> 재생 후,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그리퍼에</a:t>
            </a:r>
            <a:r>
              <a:rPr lang="en-US"/>
              <a:t> 물건을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잡고있는</a:t>
            </a:r>
            <a:r>
              <a:rPr lang="en-US"/>
              <a:t> 채로 다음 wakeup word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en-US"/>
              <a:t> 기다립니다</a:t>
            </a:r>
            <a:endParaRPr/>
          </a:p>
        </p:txBody>
      </p:sp>
      <p:sp>
        <p:nvSpPr>
          <p:cNvPr id="760" name="Google Shape;760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3" name="Google Shape;78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명령어 중 "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내려놔</a:t>
            </a:r>
            <a:r>
              <a:rPr lang="en-US"/>
              <a:t>,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갖다놔</a:t>
            </a:r>
            <a:r>
              <a:rPr lang="en-US"/>
              <a:t>" 명령어의 시나리오를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설명드리겠습니다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사용자가 열린 그리퍼 사이로 물품을 넣고 "갖다놔" 명령어 실행 시, 그리퍼를 닫아 물품을 집습니다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이때 만약 "갖다줘" 명령어 이후 사용자가 물품을 집지 않아 아직 그리퍼가 물품을 갖고 있는 경우, 그리퍼의 상태를 확인해 이 단계는 건너 뛰고, 바로 다음 단계를 실행합니다.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이후 "갖다줘"명령어 시나리오에서 저장한 물품의 좌표 리스트를 통해 해당 좌표로 로봇팔이 이동합니다.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해당 좌표에 이동이 완료되면, 그리퍼를 release하고, 다른 물품들을 realsense 카메라에 담기 위해 홈 위치로 이동하비다. 이후 다음 wakeup word를 기다립니다.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명령어 중 "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돌아가</a:t>
            </a:r>
            <a:r>
              <a:rPr lang="en-US"/>
              <a:t>" 명령어의 시나리오를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설명드리겠습니다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이 명령어는 현재 realsense 카메라가 물품들을 찍고있지 않는 위치에 있는 경우와, 로봇팔이 로지텍 카메라를 가려 사람 얼굴 인식을 못하는 경우를 대비하고자 만들었습니다.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명령어를 실행하면, 기본 위치로 설정된 조인트 각도로 movej 명령어를 실행 후, 다음 wakeup word를 기다리게 됩니다.</a:t>
            </a:r>
            <a:endParaRPr/>
          </a:p>
        </p:txBody>
      </p:sp>
      <p:sp>
        <p:nvSpPr>
          <p:cNvPr id="815" name="Google Shape;815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6" name="Google Shape;83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명령어 중 "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여기로</a:t>
            </a:r>
            <a:r>
              <a:rPr lang="en-US"/>
              <a:t> 와" 명령어의 시나리오를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설명드리겠습니다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 명령어는 현재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로봇팔의</a:t>
            </a:r>
            <a:r>
              <a:rPr lang="en-US"/>
              <a:t> 위치와 사용자의 위치가 다른 경우, 다시 사용자에게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로봇팔을</a:t>
            </a:r>
            <a:r>
              <a:rPr lang="en-US"/>
              <a:t> 위치시키도록 하기 위해 만들었습니다.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명령어를 실행하면,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로지텍</a:t>
            </a:r>
            <a:r>
              <a:rPr lang="en-US"/>
              <a:t> C270 카메라로 인식한 사람의 좌표로 이동합니다.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이때 만약 "가져와" 명령어 후, 사용자가 물건을 가져가지 않아,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그리퍼가</a:t>
            </a:r>
            <a:r>
              <a:rPr lang="en-US"/>
              <a:t> 아직 물체를 가지고 있는 경우, 물건을 가져가달라는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안내멘트</a:t>
            </a:r>
            <a:r>
              <a:rPr lang="en-US"/>
              <a:t> 후, 5초동안 물건을 가져가도록 대기합니다.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만약 사용자가 물건을 가져가면,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그리퍼를</a:t>
            </a:r>
            <a:r>
              <a:rPr lang="en-US"/>
              <a:t> release하고, 가져가지 않으면, 계속 물품을 집은 채로 다음 wakeup word를 기다립니다.</a:t>
            </a:r>
            <a:endParaRPr/>
          </a:p>
        </p:txBody>
      </p:sp>
      <p:sp>
        <p:nvSpPr>
          <p:cNvPr id="837" name="Google Shape;837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먼저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프로젝트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개요입니다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간략하게 고령화문제에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주목하여</a:t>
            </a:r>
            <a:r>
              <a:rPr lang="en-US"/>
              <a:t>,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이를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지원할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수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있는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로봇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시스템을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주제로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프로젝트를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구성하였고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 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이를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위해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사용한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장비들과</a:t>
            </a:r>
            <a:r>
              <a:rPr lang="en-US"/>
              <a:t>,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로봇의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구체적인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구조</a:t>
            </a:r>
            <a:r>
              <a:rPr lang="en-US"/>
              <a:t>,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그리고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프로젝트를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통해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얻을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수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있는</a:t>
            </a:r>
            <a:r>
              <a:rPr lang="en-US"/>
              <a:t> 기대효과를 다루었습니다</a:t>
            </a:r>
            <a:endParaRPr/>
          </a:p>
        </p:txBody>
      </p:sp>
      <p:sp>
        <p:nvSpPr>
          <p:cNvPr id="149" name="Google Shape;14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4" name="Google Shape;86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이동 명령어의 시나리오를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설명드리겠습니다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 명령어는 사용자가 직접 이동 방향을 말하면, 해당 방향으로 일정 거리만큼 이동합니다.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 명령어도 "여기로 와" 명령어처럼,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그리퍼에</a:t>
            </a:r>
            <a:r>
              <a:rPr lang="en-US"/>
              <a:t> 물건이 있는지 상태를 확인하고, 다음 동작을 수행하게 됩니다.</a:t>
            </a:r>
            <a:endParaRPr/>
          </a:p>
        </p:txBody>
      </p:sp>
      <p:sp>
        <p:nvSpPr>
          <p:cNvPr id="865" name="Google Shape;865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5" name="Google Shape;895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이동 명령어의 시나리오를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설명드리겠습니다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 명령어는 사용자가 직접 이동 방향을 말하면, 해당 방향으로 일정 거리만큼 이동합니다.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 명령어도 "여기로 와" 명령어처럼,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그리퍼에</a:t>
            </a:r>
            <a:r>
              <a:rPr lang="en-US"/>
              <a:t> 물건이 있는지 상태를 확인하고, 다음 동작을 수행하게 됩니다.</a:t>
            </a:r>
            <a:endParaRPr/>
          </a:p>
        </p:txBody>
      </p:sp>
      <p:sp>
        <p:nvSpPr>
          <p:cNvPr id="896" name="Google Shape;896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먼저 주제 선정 과정에서는 팀원들과 브레인스토밍을 통해 용접 로봇, 재활용 선별 로봇, 보조 로봇 총 세 가지 아이디어가 도출되었습니다.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용접 로봇의 경우, 비전 시스템을 활용한 검사 단계에서 카메라 성능의 한계로 인해 어려움이 있을 수 있다는 의견이 나왔습니다.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또한 재활용 선별 로봇은 다양한 재질과 형상의 쓰레기를 빠른 시간 안에 정확히 집어내야 하는데, 현재 그리퍼 종류의 한계로 인해 구현이 어려울 것 같다는 논의가 있었습니다.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이러한 의견들을 바탕으로 기술적 현실성과 구현 가능성을 고려하여, 최종적으로 보조 로봇을 주제로 선정하게 되었습니다.</a:t>
            </a:r>
            <a:endParaRPr/>
          </a:p>
        </p:txBody>
      </p:sp>
      <p:sp>
        <p:nvSpPr>
          <p:cNvPr id="225" name="Google Shape;22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그리고 보조로봇에 관한 조사를 하던중 통계에 따르면 2050년에는 노인 인구가 약 1900만 명에 이르며, 전체 인구의 약 40%를 차지할 것으로 예상된다는것을 알게되었습니다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이는 단순히 인구변화에 그치지않고, 노인복지와 돌봄인력 부족, 사회적 비용 증가와 같은 여러 문제로 이어질것이라고 생각했고</a:t>
            </a:r>
            <a:endParaRPr/>
          </a:p>
        </p:txBody>
      </p:sp>
      <p:sp>
        <p:nvSpPr>
          <p:cNvPr id="241" name="Google Shape;24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이러한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배경에서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저희는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고령층이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보다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안전하고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독립적으로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생활할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수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있는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방법을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고민하게</a:t>
            </a:r>
            <a:r>
              <a:rPr lang="en-US"/>
              <a:t>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그래서 풍요로운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노후생활</a:t>
            </a:r>
            <a:r>
              <a:rPr lang="en-US"/>
              <a:t> 제공하는 삼성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노블카운티의</a:t>
            </a:r>
            <a:r>
              <a:rPr lang="en-US"/>
              <a:t> 사례와 두산에서의 노인 관련 사업이 없는 것을 조사를 통해 알아냈고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이에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노블카운티를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벤치마킹하여</a:t>
            </a:r>
            <a:r>
              <a:rPr lang="en-US"/>
              <a:t>,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프리미엄</a:t>
            </a:r>
            <a:r>
              <a:rPr lang="en-US"/>
              <a:t> 시니어타운 해당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시설에서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사용할</a:t>
            </a:r>
            <a:r>
              <a:rPr lang="en-US"/>
              <a:t> 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시니어</a:t>
            </a:r>
            <a:r>
              <a:rPr lang="en-US"/>
              <a:t> 보조로봇을 개발해보려고 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저희는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특히</a:t>
            </a:r>
            <a:r>
              <a:rPr lang="en-US"/>
              <a:t>, 노인분들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지원하기</a:t>
            </a:r>
            <a:r>
              <a:rPr lang="en-US"/>
              <a:t> 위해서는 단순한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조작이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아닌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음성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명령만으로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로봇이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움직일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수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있어야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하며</a:t>
            </a:r>
            <a:r>
              <a:rPr lang="en-US"/>
              <a:t>,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사용자의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위치와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물체를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스스로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인식하고</a:t>
            </a:r>
            <a:r>
              <a:rPr lang="en-US"/>
              <a:t>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물체를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정확하게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집어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사용자에게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전달하는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기능이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필요하다고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판단했습니다</a:t>
            </a:r>
            <a:r>
              <a:rPr lang="en-US"/>
              <a:t>.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이를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통해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사람과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로봇이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자연스럽게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상호작용할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수</a:t>
            </a:r>
            <a:r>
              <a:rPr lang="en-US"/>
              <a:t> 있는 서비스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로봇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시스템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구현을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이번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프로젝트의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목표로</a:t>
            </a:r>
            <a:r>
              <a:rPr lang="en-US"/>
              <a:t>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설정하였습니다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활용 장비 및 개발 환경은 다음과 같습니다. </a:t>
            </a: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두산 m0609 로봇팔과,  로지텍 카메라, 집게그리퍼, realsense 카메라를 활용하였으며, ROS2, 파이썬, YOLO, 네이버 클로바, open ai whisper와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Vs code, 노션, 코랩, 로보플로우를 활용하여 프로젝트를 진행하였습니다.</a:t>
            </a:r>
            <a:endParaRPr/>
          </a:p>
        </p:txBody>
      </p:sp>
      <p:sp>
        <p:nvSpPr>
          <p:cNvPr id="297" name="Google Shape;29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프로젝트 구조는 다음과 같습니다. Robot_Control 노드가 get_keyword 노드에게 Trigger로 서비스 요청을 보내면, 서비스 응답으로 물품을 의미하는 keyword를 반환합니다. 해당 물품 이름으로 Object_YOLO에 서비스 요청하면, realsense로부터 읽어온 이미지와 depth를 바탕으로 yolo모델이 해당 물품의 x, y, z 값을 반환합니다. 이후 Face_Yolo에서 토픽으로 발행하는 사용자 얼굴 좌표를 구독하여 사용자 위치로 물품을 전달하는 구조입니다.</a:t>
            </a:r>
            <a:endParaRPr/>
          </a:p>
        </p:txBody>
      </p:sp>
      <p:sp>
        <p:nvSpPr>
          <p:cNvPr id="335" name="Google Shape;33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>
  <p:cSld name="1_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4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및 내용">
  <p:cSld name="1_제목 및 내용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7"/>
          <p:cNvSpPr/>
          <p:nvPr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47"/>
          <p:cNvSpPr txBox="1"/>
          <p:nvPr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2024년도 프로젝트평가 훈련기관 신청안내 </a:t>
            </a:r>
            <a:endParaRPr/>
          </a:p>
        </p:txBody>
      </p:sp>
      <p:sp>
        <p:nvSpPr>
          <p:cNvPr id="88" name="Google Shape;88;p47"/>
          <p:cNvSpPr txBox="1"/>
          <p:nvPr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" name="Google Shape;19;p3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" name="Google Shape;21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4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10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48.png"/><Relationship Id="rId5" Type="http://schemas.openxmlformats.org/officeDocument/2006/relationships/image" Target="../media/image7.png"/><Relationship Id="rId6" Type="http://schemas.openxmlformats.org/officeDocument/2006/relationships/image" Target="../media/image52.png"/><Relationship Id="rId7" Type="http://schemas.openxmlformats.org/officeDocument/2006/relationships/image" Target="../media/image54.png"/><Relationship Id="rId8" Type="http://schemas.openxmlformats.org/officeDocument/2006/relationships/image" Target="../media/image5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45.png"/><Relationship Id="rId5" Type="http://schemas.openxmlformats.org/officeDocument/2006/relationships/image" Target="../media/image23.png"/><Relationship Id="rId6" Type="http://schemas.openxmlformats.org/officeDocument/2006/relationships/image" Target="../media/image77.png"/><Relationship Id="rId7" Type="http://schemas.openxmlformats.org/officeDocument/2006/relationships/image" Target="../media/image5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5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62.png"/><Relationship Id="rId6" Type="http://schemas.openxmlformats.org/officeDocument/2006/relationships/image" Target="../media/image6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6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84.png"/><Relationship Id="rId6" Type="http://schemas.openxmlformats.org/officeDocument/2006/relationships/image" Target="../media/image64.png"/><Relationship Id="rId7" Type="http://schemas.openxmlformats.org/officeDocument/2006/relationships/image" Target="../media/image70.png"/><Relationship Id="rId8" Type="http://schemas.openxmlformats.org/officeDocument/2006/relationships/image" Target="../media/image6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74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8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75.png"/><Relationship Id="rId5" Type="http://schemas.openxmlformats.org/officeDocument/2006/relationships/image" Target="../media/image67.png"/><Relationship Id="rId6" Type="http://schemas.openxmlformats.org/officeDocument/2006/relationships/image" Target="../media/image71.png"/><Relationship Id="rId7" Type="http://schemas.openxmlformats.org/officeDocument/2006/relationships/image" Target="../media/image63.png"/><Relationship Id="rId8" Type="http://schemas.openxmlformats.org/officeDocument/2006/relationships/image" Target="../media/image6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72.png"/><Relationship Id="rId6" Type="http://schemas.openxmlformats.org/officeDocument/2006/relationships/image" Target="../media/image85.png"/><Relationship Id="rId7" Type="http://schemas.openxmlformats.org/officeDocument/2006/relationships/image" Target="../media/image7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73.jpg"/><Relationship Id="rId6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8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82.png"/><Relationship Id="rId5" Type="http://schemas.openxmlformats.org/officeDocument/2006/relationships/image" Target="../media/image79.png"/><Relationship Id="rId6" Type="http://schemas.openxmlformats.org/officeDocument/2006/relationships/image" Target="../media/image64.png"/><Relationship Id="rId7" Type="http://schemas.openxmlformats.org/officeDocument/2006/relationships/image" Target="../media/image76.png"/><Relationship Id="rId8" Type="http://schemas.openxmlformats.org/officeDocument/2006/relationships/image" Target="../media/image8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81.jpg"/><Relationship Id="rId5" Type="http://schemas.openxmlformats.org/officeDocument/2006/relationships/image" Target="../media/image92.jpg"/><Relationship Id="rId6" Type="http://schemas.openxmlformats.org/officeDocument/2006/relationships/image" Target="../media/image9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87.png"/><Relationship Id="rId5" Type="http://schemas.openxmlformats.org/officeDocument/2006/relationships/image" Target="../media/image81.jpg"/><Relationship Id="rId6" Type="http://schemas.openxmlformats.org/officeDocument/2006/relationships/image" Target="../media/image98.jpg"/><Relationship Id="rId7" Type="http://schemas.openxmlformats.org/officeDocument/2006/relationships/image" Target="../media/image89.jpg"/><Relationship Id="rId8" Type="http://schemas.openxmlformats.org/officeDocument/2006/relationships/image" Target="../media/image9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93.jpg"/><Relationship Id="rId5" Type="http://schemas.openxmlformats.org/officeDocument/2006/relationships/image" Target="../media/image8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102.jpg"/><Relationship Id="rId6" Type="http://schemas.openxmlformats.org/officeDocument/2006/relationships/image" Target="../media/image92.jpg"/><Relationship Id="rId7" Type="http://schemas.openxmlformats.org/officeDocument/2006/relationships/image" Target="../media/image91.jp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23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5" Type="http://schemas.openxmlformats.org/officeDocument/2006/relationships/image" Target="../media/image7.png"/><Relationship Id="rId6" Type="http://schemas.openxmlformats.org/officeDocument/2006/relationships/image" Target="../media/image22.png"/><Relationship Id="rId7" Type="http://schemas.openxmlformats.org/officeDocument/2006/relationships/image" Target="../media/image53.png"/><Relationship Id="rId8" Type="http://schemas.openxmlformats.org/officeDocument/2006/relationships/image" Target="../media/image3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92.jpg"/><Relationship Id="rId6" Type="http://schemas.openxmlformats.org/officeDocument/2006/relationships/image" Target="../media/image100.jpg"/><Relationship Id="rId7" Type="http://schemas.openxmlformats.org/officeDocument/2006/relationships/image" Target="../media/image9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92.jpg"/><Relationship Id="rId6" Type="http://schemas.openxmlformats.org/officeDocument/2006/relationships/image" Target="../media/image97.jpg"/><Relationship Id="rId7" Type="http://schemas.openxmlformats.org/officeDocument/2006/relationships/image" Target="../media/image9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96.png"/><Relationship Id="rId5" Type="http://schemas.openxmlformats.org/officeDocument/2006/relationships/image" Target="../media/image99.png"/><Relationship Id="rId6" Type="http://schemas.openxmlformats.org/officeDocument/2006/relationships/image" Target="../media/image3.png"/><Relationship Id="rId7" Type="http://schemas.openxmlformats.org/officeDocument/2006/relationships/image" Target="../media/image10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3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03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31.png"/><Relationship Id="rId13" Type="http://schemas.openxmlformats.org/officeDocument/2006/relationships/image" Target="../media/image44.jp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5" Type="http://schemas.openxmlformats.org/officeDocument/2006/relationships/image" Target="../media/image55.png"/><Relationship Id="rId14" Type="http://schemas.openxmlformats.org/officeDocument/2006/relationships/image" Target="../media/image42.png"/><Relationship Id="rId16" Type="http://schemas.openxmlformats.org/officeDocument/2006/relationships/image" Target="../media/image46.png"/><Relationship Id="rId5" Type="http://schemas.openxmlformats.org/officeDocument/2006/relationships/image" Target="../media/image41.png"/><Relationship Id="rId6" Type="http://schemas.openxmlformats.org/officeDocument/2006/relationships/image" Target="../media/image25.png"/><Relationship Id="rId7" Type="http://schemas.openxmlformats.org/officeDocument/2006/relationships/image" Target="../media/image34.png"/><Relationship Id="rId8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 b="0" l="0" r="48349" t="37985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"/>
          <p:cNvGrpSpPr/>
          <p:nvPr/>
        </p:nvGrpSpPr>
        <p:grpSpPr>
          <a:xfrm>
            <a:off x="4529538" y="1370504"/>
            <a:ext cx="7117191" cy="962019"/>
            <a:chOff x="6854864" y="1370504"/>
            <a:chExt cx="4737350" cy="962019"/>
          </a:xfrm>
        </p:grpSpPr>
        <p:sp>
          <p:nvSpPr>
            <p:cNvPr id="97" name="Google Shape;97;p1"/>
            <p:cNvSpPr txBox="1"/>
            <p:nvPr/>
          </p:nvSpPr>
          <p:spPr>
            <a:xfrm>
              <a:off x="6854864" y="1370504"/>
              <a:ext cx="4061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[두산로보틱스] 지능형 로보틱스 엔지니어</a:t>
              </a:r>
              <a:endParaRPr/>
            </a:p>
          </p:txBody>
        </p:sp>
        <p:sp>
          <p:nvSpPr>
            <p:cNvPr id="98" name="Google Shape;98;p1"/>
            <p:cNvSpPr txBox="1"/>
            <p:nvPr/>
          </p:nvSpPr>
          <p:spPr>
            <a:xfrm>
              <a:off x="6855733" y="1716970"/>
              <a:ext cx="4736481" cy="615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0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Face Arm</a:t>
              </a:r>
              <a:r>
                <a:rPr b="0" i="0" lang="en-US" sz="40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(서비스 협동 로봇)</a:t>
              </a:r>
              <a:endParaRPr b="0" i="0" sz="4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9" name="Google Shape;99;p1"/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rPr>
              <a:t>K-Digital Training</a:t>
            </a:r>
            <a:endParaRPr b="1" i="0" sz="1600" u="none" cap="none" strike="noStrike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60030" y="3915155"/>
            <a:ext cx="7469973" cy="3682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/>
          <p:cNvPicPr preferRelativeResize="0"/>
          <p:nvPr/>
        </p:nvPicPr>
        <p:blipFill rotWithShape="1">
          <a:blip r:embed="rId6">
            <a:alphaModFix/>
          </a:blip>
          <a:srcRect b="17378" l="21662" r="0" t="1"/>
          <a:stretch/>
        </p:blipFill>
        <p:spPr>
          <a:xfrm>
            <a:off x="0" y="1338443"/>
            <a:ext cx="6516423" cy="55226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"/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103" name="Google Shape;103;p1"/>
            <p:cNvSpPr/>
            <p:nvPr/>
          </p:nvSpPr>
          <p:spPr>
            <a:xfrm>
              <a:off x="251139" y="1723399"/>
              <a:ext cx="1047217" cy="1047469"/>
            </a:xfrm>
            <a:custGeom>
              <a:rect b="b" l="l" r="r" t="t"/>
              <a:pathLst>
                <a:path extrusionOk="0" h="1047469" w="1047217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575650" y="2048162"/>
              <a:ext cx="397819" cy="397819"/>
            </a:xfrm>
            <a:custGeom>
              <a:rect b="b" l="l" r="r" t="t"/>
              <a:pathLst>
                <a:path extrusionOk="0" h="397819" w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5" name="Google Shape;105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28896" y="5508981"/>
            <a:ext cx="335776" cy="33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9990" y="5818556"/>
            <a:ext cx="321625" cy="321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"/>
          <p:cNvGrpSpPr/>
          <p:nvPr/>
        </p:nvGrpSpPr>
        <p:grpSpPr>
          <a:xfrm>
            <a:off x="6096000" y="3917493"/>
            <a:ext cx="6156685" cy="1605856"/>
            <a:chOff x="6768048" y="3917493"/>
            <a:chExt cx="5236249" cy="1605856"/>
          </a:xfrm>
        </p:grpSpPr>
        <p:pic>
          <p:nvPicPr>
            <p:cNvPr id="108" name="Google Shape;108;p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 rot="10800000">
              <a:off x="6768048" y="3917493"/>
              <a:ext cx="1663769" cy="704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1"/>
            <p:cNvSpPr txBox="1"/>
            <p:nvPr/>
          </p:nvSpPr>
          <p:spPr>
            <a:xfrm>
              <a:off x="6775468" y="4050212"/>
              <a:ext cx="5203096" cy="9561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TEAM B-3조</a:t>
              </a:r>
              <a:r>
                <a:rPr b="1" lang="en-US" sz="24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  가디구디</a:t>
              </a:r>
              <a:endParaRPr b="1" sz="24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최정호, 이세현, 이하빈, 홍진규</a:t>
              </a:r>
              <a:endParaRPr b="1"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1"/>
            <p:cNvSpPr txBox="1"/>
            <p:nvPr/>
          </p:nvSpPr>
          <p:spPr>
            <a:xfrm>
              <a:off x="6845730" y="5121188"/>
              <a:ext cx="5158567" cy="4021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[멘토] 이충현 튜터님</a:t>
              </a:r>
              <a:endParaRPr b="1"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도표, 스크린샷, 평면도이(가) 표시된 사진&#10;&#10;AI 생성 콘텐츠는 정확하지 않을 수 있습니다." id="352" name="Google Shape;35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9120" y="63501"/>
            <a:ext cx="10022728" cy="6762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10"/>
          <p:cNvGrpSpPr/>
          <p:nvPr/>
        </p:nvGrpSpPr>
        <p:grpSpPr>
          <a:xfrm>
            <a:off x="297316" y="199914"/>
            <a:ext cx="10526159" cy="369332"/>
            <a:chOff x="541891" y="1430219"/>
            <a:chExt cx="10526159" cy="369332"/>
          </a:xfrm>
        </p:grpSpPr>
        <p:sp>
          <p:nvSpPr>
            <p:cNvPr id="354" name="Google Shape;354;p10"/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아키텍처 구조</a:t>
              </a:r>
              <a:endParaRPr/>
            </a:p>
          </p:txBody>
        </p:sp>
        <p:sp>
          <p:nvSpPr>
            <p:cNvPr id="355" name="Google Shape;355;p10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1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11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1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11"/>
          <p:cNvGrpSpPr/>
          <p:nvPr/>
        </p:nvGrpSpPr>
        <p:grpSpPr>
          <a:xfrm>
            <a:off x="541891" y="1430219"/>
            <a:ext cx="10526159" cy="1255728"/>
            <a:chOff x="541891" y="1430219"/>
            <a:chExt cx="10526159" cy="1255728"/>
          </a:xfrm>
        </p:grpSpPr>
        <p:sp>
          <p:nvSpPr>
            <p:cNvPr id="365" name="Google Shape;365;p11"/>
            <p:cNvSpPr txBox="1"/>
            <p:nvPr/>
          </p:nvSpPr>
          <p:spPr>
            <a:xfrm>
              <a:off x="686106" y="1430219"/>
              <a:ext cx="10381944" cy="1255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Face Arm 프로젝트의 기대효과 및 장점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67" name="Google Shape;367;p11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1"/>
          <p:cNvSpPr txBox="1"/>
          <p:nvPr/>
        </p:nvSpPr>
        <p:spPr>
          <a:xfrm>
            <a:off x="546339" y="4217799"/>
            <a:ext cx="1137788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보조 인력 부족 해소 및 자동화 대체 가능성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비접촉·음성 기반 인터페이스 구현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비대면 환경 최적화로 다양한 공간 적용 가능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11"/>
          <p:cNvSpPr txBox="1"/>
          <p:nvPr/>
        </p:nvSpPr>
        <p:spPr>
          <a:xfrm>
            <a:off x="407794" y="2078973"/>
            <a:ext cx="113778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사회적 기여 및 복지 증진</a:t>
            </a:r>
            <a:endParaRPr b="1" sz="2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11"/>
          <p:cNvSpPr txBox="1"/>
          <p:nvPr/>
        </p:nvSpPr>
        <p:spPr>
          <a:xfrm>
            <a:off x="407794" y="3641591"/>
            <a:ext cx="113778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비즈니스 및 산업 활용성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11"/>
          <p:cNvSpPr txBox="1"/>
          <p:nvPr/>
        </p:nvSpPr>
        <p:spPr>
          <a:xfrm>
            <a:off x="546338" y="2672739"/>
            <a:ext cx="1171434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고령자 및 장애인을 위한 생활 보조 기능 향상</a:t>
            </a:r>
            <a:endParaRPr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자립 생활 지원을 통한 삶의 질 향상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2" name="Google Shape;372;p11"/>
          <p:cNvSpPr txBox="1"/>
          <p:nvPr/>
        </p:nvSpPr>
        <p:spPr>
          <a:xfrm>
            <a:off x="1461721" y="366114"/>
            <a:ext cx="225221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rPr>
              <a:t>K-Digital Training</a:t>
            </a:r>
            <a:endParaRPr b="1" sz="1200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p11"/>
          <p:cNvSpPr txBox="1"/>
          <p:nvPr/>
        </p:nvSpPr>
        <p:spPr>
          <a:xfrm>
            <a:off x="1372986" y="604376"/>
            <a:ext cx="63581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/>
          </a:p>
        </p:txBody>
      </p:sp>
      <p:sp>
        <p:nvSpPr>
          <p:cNvPr id="374" name="Google Shape;374;p11"/>
          <p:cNvSpPr txBox="1"/>
          <p:nvPr/>
        </p:nvSpPr>
        <p:spPr>
          <a:xfrm>
            <a:off x="376102" y="333243"/>
            <a:ext cx="126667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44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2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82" name="Google Shape;382;p12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383" name="Google Shape;383;p12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4" name="Google Shape;384;p12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팀 구성 및 역할</a:t>
              </a:r>
              <a:endParaRPr/>
            </a:p>
          </p:txBody>
        </p:sp>
        <p:sp>
          <p:nvSpPr>
            <p:cNvPr id="385" name="Google Shape;385;p12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6" name="Google Shape;386;p12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2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2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2"/>
          <p:cNvSpPr/>
          <p:nvPr/>
        </p:nvSpPr>
        <p:spPr>
          <a:xfrm>
            <a:off x="515380" y="2097591"/>
            <a:ext cx="11218265" cy="378909"/>
          </a:xfrm>
          <a:prstGeom prst="roundRect">
            <a:avLst>
              <a:gd fmla="val 16667" name="adj"/>
            </a:avLst>
          </a:prstGeom>
          <a:solidFill>
            <a:srgbClr val="3378C8"/>
          </a:solidFill>
          <a:ln>
            <a:noFill/>
          </a:ln>
          <a:effectLst>
            <a:outerShdw rotWithShape="0" algn="tl" dir="2700000" dist="38100">
              <a:srgbClr val="3378C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 업무와 역할</a:t>
            </a:r>
            <a:endParaRPr b="1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90" name="Google Shape;390;p12"/>
          <p:cNvGraphicFramePr/>
          <p:nvPr/>
        </p:nvGraphicFramePr>
        <p:xfrm>
          <a:off x="524528" y="27218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{A6D1C783-0326-45F1-9AF5-C411CACB63C5}</a:tableStyleId>
              </a:tblPr>
              <a:tblGrid>
                <a:gridCol w="2244075"/>
                <a:gridCol w="1498600"/>
                <a:gridCol w="7475600"/>
              </a:tblGrid>
              <a:tr h="561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B-3</a:t>
                      </a:r>
                      <a:endParaRPr i="0" sz="16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주요 담당 업무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9803"/>
                      </a:srgbClr>
                    </a:solidFill>
                  </a:tcPr>
                </a:tc>
              </a:tr>
              <a:tr h="776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최정호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팀장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i="0" sz="16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이하빈</a:t>
                      </a:r>
                      <a:endParaRPr b="1" i="0" sz="16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b="1" i="0" sz="16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i="0" sz="16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이세현</a:t>
                      </a:r>
                      <a:endParaRPr b="1" i="0" sz="16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b="0" i="0" sz="16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홍진규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Noto Sans Symbols"/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Noto Sans Symbols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91" name="Google Shape;391;p12"/>
          <p:cNvPicPr preferRelativeResize="0"/>
          <p:nvPr/>
        </p:nvPicPr>
        <p:blipFill rotWithShape="1">
          <a:blip r:embed="rId5">
            <a:alphaModFix/>
          </a:blip>
          <a:srcRect b="0" l="34974" r="0" t="0"/>
          <a:stretch/>
        </p:blipFill>
        <p:spPr>
          <a:xfrm rot="-6939650">
            <a:off x="1714" y="5530566"/>
            <a:ext cx="1452422" cy="91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04453" y="6126651"/>
            <a:ext cx="109959" cy="1099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" name="Google Shape;393;p12"/>
          <p:cNvGrpSpPr/>
          <p:nvPr/>
        </p:nvGrpSpPr>
        <p:grpSpPr>
          <a:xfrm>
            <a:off x="4525872" y="3492488"/>
            <a:ext cx="2713128" cy="358635"/>
            <a:chOff x="4525872" y="3492488"/>
            <a:chExt cx="2713128" cy="358635"/>
          </a:xfrm>
        </p:grpSpPr>
        <p:sp>
          <p:nvSpPr>
            <p:cNvPr id="394" name="Google Shape;394;p12"/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2"/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96" name="Google Shape;396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Google Shape;397;p12"/>
            <p:cNvSpPr txBox="1"/>
            <p:nvPr/>
          </p:nvSpPr>
          <p:spPr>
            <a:xfrm>
              <a:off x="4913249" y="3518115"/>
              <a:ext cx="2074977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객체 인식 모델 학습 및 발표</a:t>
              </a:r>
              <a:endParaRPr/>
            </a:p>
          </p:txBody>
        </p:sp>
      </p:grpSp>
      <p:sp>
        <p:nvSpPr>
          <p:cNvPr id="398" name="Google Shape;398;p12"/>
          <p:cNvSpPr/>
          <p:nvPr/>
        </p:nvSpPr>
        <p:spPr>
          <a:xfrm>
            <a:off x="4516604" y="4258062"/>
            <a:ext cx="2862922" cy="313047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p12"/>
          <p:cNvSpPr/>
          <p:nvPr/>
        </p:nvSpPr>
        <p:spPr>
          <a:xfrm>
            <a:off x="4525872" y="4251550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93097" y="4335700"/>
            <a:ext cx="216867" cy="1932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" name="Google Shape;401;p12"/>
          <p:cNvGrpSpPr/>
          <p:nvPr/>
        </p:nvGrpSpPr>
        <p:grpSpPr>
          <a:xfrm>
            <a:off x="4519359" y="5039159"/>
            <a:ext cx="2888835" cy="365147"/>
            <a:chOff x="4525872" y="5045671"/>
            <a:chExt cx="2800640" cy="358635"/>
          </a:xfrm>
        </p:grpSpPr>
        <p:sp>
          <p:nvSpPr>
            <p:cNvPr id="402" name="Google Shape;402;p12"/>
            <p:cNvSpPr/>
            <p:nvPr/>
          </p:nvSpPr>
          <p:spPr>
            <a:xfrm>
              <a:off x="4525872" y="5045671"/>
              <a:ext cx="2713128" cy="358635"/>
            </a:xfrm>
            <a:prstGeom prst="roundRect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2"/>
            <p:cNvSpPr/>
            <p:nvPr/>
          </p:nvSpPr>
          <p:spPr>
            <a:xfrm>
              <a:off x="4525872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2"/>
            <p:cNvSpPr txBox="1"/>
            <p:nvPr/>
          </p:nvSpPr>
          <p:spPr>
            <a:xfrm>
              <a:off x="4859869" y="5094822"/>
              <a:ext cx="2466643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프롬프트 코딩 및 로봇 동작부 코딩</a:t>
              </a:r>
              <a:endParaRPr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05" name="Google Shape;405;p1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602565" y="5120407"/>
              <a:ext cx="219805" cy="2014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6" name="Google Shape;406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434300">
            <a:off x="8621099" y="4762217"/>
            <a:ext cx="3710393" cy="1869483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2"/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rgbClr val="F2F2F2">
              <a:alpha val="5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2700000">
            <a:off x="11997796" y="5062495"/>
            <a:ext cx="154011" cy="1540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" name="Google Shape;409;p12"/>
          <p:cNvGrpSpPr/>
          <p:nvPr/>
        </p:nvGrpSpPr>
        <p:grpSpPr>
          <a:xfrm>
            <a:off x="4515574" y="5697688"/>
            <a:ext cx="2995490" cy="430715"/>
            <a:chOff x="4525872" y="5027662"/>
            <a:chExt cx="2755492" cy="376644"/>
          </a:xfrm>
        </p:grpSpPr>
        <p:sp>
          <p:nvSpPr>
            <p:cNvPr id="410" name="Google Shape;410;p12"/>
            <p:cNvSpPr/>
            <p:nvPr/>
          </p:nvSpPr>
          <p:spPr>
            <a:xfrm>
              <a:off x="4535344" y="5027662"/>
              <a:ext cx="2599461" cy="376644"/>
            </a:xfrm>
            <a:prstGeom prst="roundRect">
              <a:avLst>
                <a:gd fmla="val 5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2"/>
            <p:cNvSpPr/>
            <p:nvPr/>
          </p:nvSpPr>
          <p:spPr>
            <a:xfrm>
              <a:off x="4525872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2"/>
            <p:cNvSpPr txBox="1"/>
            <p:nvPr/>
          </p:nvSpPr>
          <p:spPr>
            <a:xfrm>
              <a:off x="4920526" y="5100522"/>
              <a:ext cx="2360838" cy="2287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예외처리 코드 작성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413" name="Google Shape;413;p1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602565" y="5120407"/>
              <a:ext cx="219805" cy="2014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4" name="Google Shape;414;p12"/>
          <p:cNvSpPr txBox="1"/>
          <p:nvPr/>
        </p:nvSpPr>
        <p:spPr>
          <a:xfrm>
            <a:off x="4845013" y="4316173"/>
            <a:ext cx="254471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얼굴 인식 모델 학습 및 좌표 리매핑</a:t>
            </a:r>
            <a:endParaRPr sz="11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855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3"/>
          <p:cNvPicPr preferRelativeResize="0"/>
          <p:nvPr/>
        </p:nvPicPr>
        <p:blipFill rotWithShape="1">
          <a:blip r:embed="rId4">
            <a:alphaModFix/>
          </a:blip>
          <a:srcRect b="0" l="0" r="36132" t="4365"/>
          <a:stretch/>
        </p:blipFill>
        <p:spPr>
          <a:xfrm flipH="1" rot="-5400000">
            <a:off x="-70596" y="5743970"/>
            <a:ext cx="1184627" cy="1043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3"/>
          <p:cNvPicPr preferRelativeResize="0"/>
          <p:nvPr/>
        </p:nvPicPr>
        <p:blipFill rotWithShape="1">
          <a:blip r:embed="rId5">
            <a:alphaModFix/>
          </a:blip>
          <a:srcRect b="36588" l="0" r="16078" t="0"/>
          <a:stretch/>
        </p:blipFill>
        <p:spPr>
          <a:xfrm rot="-5400000">
            <a:off x="8716891" y="2969799"/>
            <a:ext cx="4528064" cy="2422157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3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24" name="Google Shape;424;p13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425" name="Google Shape;425;p13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6" name="Google Shape;426;p13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절차 및 방법</a:t>
              </a:r>
              <a:endParaRPr/>
            </a:p>
          </p:txBody>
        </p:sp>
        <p:sp>
          <p:nvSpPr>
            <p:cNvPr id="427" name="Google Shape;427;p13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" name="Google Shape;428;p13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3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30" name="Google Shape;430;p13"/>
          <p:cNvGraphicFramePr/>
          <p:nvPr/>
        </p:nvGraphicFramePr>
        <p:xfrm>
          <a:off x="486867" y="17006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{A6D1C783-0326-45F1-9AF5-C411CACB63C5}</a:tableStyleId>
              </a:tblPr>
              <a:tblGrid>
                <a:gridCol w="1494775"/>
                <a:gridCol w="2324100"/>
                <a:gridCol w="5153025"/>
                <a:gridCol w="2246375"/>
              </a:tblGrid>
              <a:tr h="435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기간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활동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600"/>
                        <a:buFont typeface="Malgun Gothic"/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78C8">
                        <a:alpha val="4705"/>
                      </a:srgbClr>
                    </a:solidFill>
                  </a:tcPr>
                </a:tc>
              </a:tr>
              <a:tr h="61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사전 기획</a:t>
                      </a:r>
                      <a:endParaRPr b="1" sz="12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5/23(금) ~ 5/26(월)</a:t>
                      </a:r>
                      <a:endParaRPr sz="1800" u="none" cap="none" strike="noStrike"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주제선정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378C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  <a:tr h="504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정보 수집</a:t>
                      </a:r>
                      <a:endParaRPr/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5/27(화) 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서비스 로봇 관련 자료 조사</a:t>
                      </a:r>
                      <a:endParaRPr sz="1800" u="none" cap="none" strike="noStrike"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  <a:tr h="61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1차 개발</a:t>
                      </a:r>
                      <a:endParaRPr/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5/28(수) ~ 5/29(목)</a:t>
                      </a:r>
                      <a:endParaRPr sz="1800" u="none" cap="none" strike="noStrike"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i="0" lang="en-US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부분 실행가능한 코드 작성</a:t>
                      </a:r>
                      <a:endParaRPr sz="1800" u="none" cap="none" strike="noStrike"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  <a:tr h="61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중간 점검</a:t>
                      </a:r>
                      <a:endParaRPr b="1" sz="12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5/30(금)</a:t>
                      </a:r>
                      <a:endParaRPr sz="1800" u="none" cap="none" strike="noStrike"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r>
                        <a:t/>
                      </a:r>
                      <a:endParaRPr i="0" sz="14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팀원간 중간코딩 점검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  <a:tr h="61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2차 개발</a:t>
                      </a:r>
                      <a:endParaRPr b="1" sz="12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6/1(토) ~6/3(화)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최적화 및 오류 수정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  <a:tr h="61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 테스트</a:t>
                      </a:r>
                      <a:endParaRPr sz="1800" u="none" cap="none" strike="noStrike"/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6/4(수)~6/5(목)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lg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완성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  <a:tr h="61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총 개발기간</a:t>
                      </a:r>
                      <a:endParaRPr/>
                    </a:p>
                  </a:txBody>
                  <a:tcPr marT="42475" marB="42475" marR="84925" marL="84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200"/>
                        <a:buFont typeface="Noto Sans Symbols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5/23(금) ~ 6/5(목)(총 10일)</a:t>
                      </a:r>
                      <a:endParaRPr/>
                    </a:p>
                  </a:txBody>
                  <a:tcPr marT="3925" marB="0" marR="3925" marL="334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1F9">
                        <a:alpha val="2470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oto Sans Symbols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3A383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t/>
                      </a:r>
                      <a:endParaRPr b="1" i="0" sz="12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431" name="Google Shape;43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9625" y="5477900"/>
            <a:ext cx="124936" cy="1249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2" name="Google Shape;432;p13"/>
          <p:cNvGrpSpPr/>
          <p:nvPr/>
        </p:nvGrpSpPr>
        <p:grpSpPr>
          <a:xfrm>
            <a:off x="4556035" y="2260452"/>
            <a:ext cx="2464948" cy="326913"/>
            <a:chOff x="4574111" y="3307757"/>
            <a:chExt cx="2464948" cy="326913"/>
          </a:xfrm>
        </p:grpSpPr>
        <p:grpSp>
          <p:nvGrpSpPr>
            <p:cNvPr id="433" name="Google Shape;433;p13"/>
            <p:cNvGrpSpPr/>
            <p:nvPr/>
          </p:nvGrpSpPr>
          <p:grpSpPr>
            <a:xfrm>
              <a:off x="4574111" y="3307757"/>
              <a:ext cx="2464948" cy="326913"/>
              <a:chOff x="4665551" y="3307757"/>
              <a:chExt cx="2464948" cy="326913"/>
            </a:xfrm>
          </p:grpSpPr>
          <p:grpSp>
            <p:nvGrpSpPr>
              <p:cNvPr id="434" name="Google Shape;434;p13"/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435" name="Google Shape;435;p13"/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" name="Google Shape;436;p13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37" name="Google Shape;437;p13"/>
              <p:cNvSpPr txBox="1"/>
              <p:nvPr/>
            </p:nvSpPr>
            <p:spPr>
              <a:xfrm>
                <a:off x="5008763" y="3340188"/>
                <a:ext cx="212173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프로젝트 기획 및 주제 선정</a:t>
                </a:r>
                <a:endParaRPr b="1" sz="12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438" name="Google Shape;438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9" name="Google Shape;439;p13"/>
          <p:cNvGrpSpPr/>
          <p:nvPr/>
        </p:nvGrpSpPr>
        <p:grpSpPr>
          <a:xfrm>
            <a:off x="4557449" y="2849888"/>
            <a:ext cx="2478899" cy="326913"/>
            <a:chOff x="4574111" y="3841157"/>
            <a:chExt cx="2478899" cy="326913"/>
          </a:xfrm>
        </p:grpSpPr>
        <p:grpSp>
          <p:nvGrpSpPr>
            <p:cNvPr id="440" name="Google Shape;440;p13"/>
            <p:cNvGrpSpPr/>
            <p:nvPr/>
          </p:nvGrpSpPr>
          <p:grpSpPr>
            <a:xfrm>
              <a:off x="4574111" y="3841157"/>
              <a:ext cx="2478899" cy="326913"/>
              <a:chOff x="4665551" y="3307757"/>
              <a:chExt cx="2478899" cy="326913"/>
            </a:xfrm>
          </p:grpSpPr>
          <p:grpSp>
            <p:nvGrpSpPr>
              <p:cNvPr id="441" name="Google Shape;441;p13"/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442" name="Google Shape;442;p13"/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p13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44" name="Google Shape;444;p13"/>
              <p:cNvSpPr txBox="1"/>
              <p:nvPr/>
            </p:nvSpPr>
            <p:spPr>
              <a:xfrm>
                <a:off x="5022713" y="3332359"/>
                <a:ext cx="212173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관련 자료 조사</a:t>
                </a:r>
                <a:endParaRPr b="1" sz="12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445" name="Google Shape;445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89702" y="3919590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6" name="Google Shape;446;p13"/>
          <p:cNvGrpSpPr/>
          <p:nvPr/>
        </p:nvGrpSpPr>
        <p:grpSpPr>
          <a:xfrm>
            <a:off x="4557449" y="3381098"/>
            <a:ext cx="2456768" cy="326913"/>
            <a:chOff x="4574111" y="4369794"/>
            <a:chExt cx="2456768" cy="326913"/>
          </a:xfrm>
        </p:grpSpPr>
        <p:grpSp>
          <p:nvGrpSpPr>
            <p:cNvPr id="447" name="Google Shape;447;p13"/>
            <p:cNvGrpSpPr/>
            <p:nvPr/>
          </p:nvGrpSpPr>
          <p:grpSpPr>
            <a:xfrm>
              <a:off x="4574111" y="4369794"/>
              <a:ext cx="2456768" cy="326913"/>
              <a:chOff x="4665551" y="3307757"/>
              <a:chExt cx="2456768" cy="326913"/>
            </a:xfrm>
          </p:grpSpPr>
          <p:grpSp>
            <p:nvGrpSpPr>
              <p:cNvPr id="448" name="Google Shape;448;p13"/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449" name="Google Shape;449;p13"/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0" name="Google Shape;450;p13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51" name="Google Shape;451;p13"/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개별 파트 코딩</a:t>
                </a:r>
                <a:endParaRPr b="1" sz="12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452" name="Google Shape;452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3" name="Google Shape;453;p13"/>
          <p:cNvGrpSpPr/>
          <p:nvPr/>
        </p:nvGrpSpPr>
        <p:grpSpPr>
          <a:xfrm>
            <a:off x="4577241" y="4018866"/>
            <a:ext cx="2456768" cy="326913"/>
            <a:chOff x="4574111" y="4896844"/>
            <a:chExt cx="2456768" cy="326913"/>
          </a:xfrm>
        </p:grpSpPr>
        <p:grpSp>
          <p:nvGrpSpPr>
            <p:cNvPr id="454" name="Google Shape;454;p13"/>
            <p:cNvGrpSpPr/>
            <p:nvPr/>
          </p:nvGrpSpPr>
          <p:grpSpPr>
            <a:xfrm>
              <a:off x="4574111" y="4896844"/>
              <a:ext cx="2456768" cy="326913"/>
              <a:chOff x="4665551" y="3307757"/>
              <a:chExt cx="2456768" cy="326913"/>
            </a:xfrm>
          </p:grpSpPr>
          <p:grpSp>
            <p:nvGrpSpPr>
              <p:cNvPr id="455" name="Google Shape;455;p13"/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456" name="Google Shape;456;p13"/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7" name="Google Shape;457;p13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58" name="Google Shape;458;p13"/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파트별 코딩 테스트</a:t>
                </a:r>
                <a:endParaRPr b="1" sz="12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459" name="Google Shape;459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89702" y="4967339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0" name="Google Shape;460;p13"/>
          <p:cNvGrpSpPr/>
          <p:nvPr/>
        </p:nvGrpSpPr>
        <p:grpSpPr>
          <a:xfrm>
            <a:off x="4574111" y="4650673"/>
            <a:ext cx="2474845" cy="326913"/>
            <a:chOff x="4574111" y="5427069"/>
            <a:chExt cx="2474845" cy="326913"/>
          </a:xfrm>
        </p:grpSpPr>
        <p:grpSp>
          <p:nvGrpSpPr>
            <p:cNvPr id="461" name="Google Shape;461;p13"/>
            <p:cNvGrpSpPr/>
            <p:nvPr/>
          </p:nvGrpSpPr>
          <p:grpSpPr>
            <a:xfrm>
              <a:off x="4574111" y="5427069"/>
              <a:ext cx="2474845" cy="326913"/>
              <a:chOff x="4665551" y="3307757"/>
              <a:chExt cx="2474845" cy="326913"/>
            </a:xfrm>
          </p:grpSpPr>
          <p:grpSp>
            <p:nvGrpSpPr>
              <p:cNvPr id="462" name="Google Shape;462;p13"/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463" name="Google Shape;463;p13"/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" name="Google Shape;464;p13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65" name="Google Shape;465;p13"/>
              <p:cNvSpPr txBox="1"/>
              <p:nvPr/>
            </p:nvSpPr>
            <p:spPr>
              <a:xfrm>
                <a:off x="5018659" y="3330292"/>
                <a:ext cx="212173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개별 코드 통합 및 테스트</a:t>
                </a:r>
                <a:endParaRPr/>
              </a:p>
            </p:txBody>
          </p:sp>
        </p:grpSp>
        <p:pic>
          <p:nvPicPr>
            <p:cNvPr id="466" name="Google Shape;466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7" name="Google Shape;467;p13"/>
          <p:cNvGrpSpPr/>
          <p:nvPr/>
        </p:nvGrpSpPr>
        <p:grpSpPr>
          <a:xfrm>
            <a:off x="4554318" y="5847532"/>
            <a:ext cx="5829624" cy="326913"/>
            <a:chOff x="4574111" y="5427069"/>
            <a:chExt cx="5829624" cy="326913"/>
          </a:xfrm>
        </p:grpSpPr>
        <p:grpSp>
          <p:nvGrpSpPr>
            <p:cNvPr id="468" name="Google Shape;468;p13"/>
            <p:cNvGrpSpPr/>
            <p:nvPr/>
          </p:nvGrpSpPr>
          <p:grpSpPr>
            <a:xfrm>
              <a:off x="4574111" y="5427069"/>
              <a:ext cx="5829624" cy="326913"/>
              <a:chOff x="4665551" y="3307757"/>
              <a:chExt cx="5829624" cy="326913"/>
            </a:xfrm>
          </p:grpSpPr>
          <p:grpSp>
            <p:nvGrpSpPr>
              <p:cNvPr id="469" name="Google Shape;469;p13"/>
              <p:cNvGrpSpPr/>
              <p:nvPr/>
            </p:nvGrpSpPr>
            <p:grpSpPr>
              <a:xfrm>
                <a:off x="4665551" y="3307757"/>
                <a:ext cx="4495365" cy="326913"/>
                <a:chOff x="4665552" y="3307757"/>
                <a:chExt cx="4812078" cy="358635"/>
              </a:xfrm>
            </p:grpSpPr>
            <p:sp>
              <p:nvSpPr>
                <p:cNvPr id="470" name="Google Shape;470;p13"/>
                <p:cNvSpPr/>
                <p:nvPr/>
              </p:nvSpPr>
              <p:spPr>
                <a:xfrm>
                  <a:off x="4665552" y="3307757"/>
                  <a:ext cx="4812078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13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72" name="Google Shape;472;p13"/>
              <p:cNvSpPr txBox="1"/>
              <p:nvPr/>
            </p:nvSpPr>
            <p:spPr>
              <a:xfrm>
                <a:off x="5028555" y="3330292"/>
                <a:ext cx="546662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10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조원들의 적극적인 참여와 활동을 통해 획기적인 해결책 도출</a:t>
                </a:r>
                <a:endParaRPr b="1" sz="11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473" name="Google Shape;473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4" name="Google Shape;474;p13"/>
          <p:cNvGrpSpPr/>
          <p:nvPr/>
        </p:nvGrpSpPr>
        <p:grpSpPr>
          <a:xfrm>
            <a:off x="4535364" y="5218943"/>
            <a:ext cx="2474845" cy="326913"/>
            <a:chOff x="4574111" y="5427069"/>
            <a:chExt cx="2474845" cy="326913"/>
          </a:xfrm>
        </p:grpSpPr>
        <p:grpSp>
          <p:nvGrpSpPr>
            <p:cNvPr id="475" name="Google Shape;475;p13"/>
            <p:cNvGrpSpPr/>
            <p:nvPr/>
          </p:nvGrpSpPr>
          <p:grpSpPr>
            <a:xfrm>
              <a:off x="4574111" y="5427069"/>
              <a:ext cx="2474845" cy="326913"/>
              <a:chOff x="4665551" y="3307757"/>
              <a:chExt cx="2474845" cy="326913"/>
            </a:xfrm>
          </p:grpSpPr>
          <p:grpSp>
            <p:nvGrpSpPr>
              <p:cNvPr id="476" name="Google Shape;476;p13"/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477" name="Google Shape;477;p13"/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8" name="Google Shape;478;p13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79" name="Google Shape;479;p13"/>
              <p:cNvSpPr txBox="1"/>
              <p:nvPr/>
            </p:nvSpPr>
            <p:spPr>
              <a:xfrm>
                <a:off x="5018659" y="3330292"/>
                <a:ext cx="212173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최종 테스트</a:t>
                </a:r>
                <a:endParaRPr/>
              </a:p>
            </p:txBody>
          </p:sp>
        </p:grpSp>
        <p:pic>
          <p:nvPicPr>
            <p:cNvPr id="480" name="Google Shape;480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1" name="Google Shape;481;p13"/>
          <p:cNvGrpSpPr/>
          <p:nvPr/>
        </p:nvGrpSpPr>
        <p:grpSpPr>
          <a:xfrm>
            <a:off x="7047358" y="5218942"/>
            <a:ext cx="2272949" cy="320401"/>
            <a:chOff x="4574110" y="5427069"/>
            <a:chExt cx="2474846" cy="326913"/>
          </a:xfrm>
        </p:grpSpPr>
        <p:grpSp>
          <p:nvGrpSpPr>
            <p:cNvPr id="482" name="Google Shape;482;p13"/>
            <p:cNvGrpSpPr/>
            <p:nvPr/>
          </p:nvGrpSpPr>
          <p:grpSpPr>
            <a:xfrm>
              <a:off x="4574110" y="5427069"/>
              <a:ext cx="2474846" cy="326913"/>
              <a:chOff x="4665550" y="3307757"/>
              <a:chExt cx="2474846" cy="326913"/>
            </a:xfrm>
          </p:grpSpPr>
          <p:grpSp>
            <p:nvGrpSpPr>
              <p:cNvPr id="483" name="Google Shape;483;p13"/>
              <p:cNvGrpSpPr/>
              <p:nvPr/>
            </p:nvGrpSpPr>
            <p:grpSpPr>
              <a:xfrm>
                <a:off x="4665550" y="3307757"/>
                <a:ext cx="2456768" cy="326913"/>
                <a:chOff x="4665551" y="3307757"/>
                <a:chExt cx="2629855" cy="358635"/>
              </a:xfrm>
            </p:grpSpPr>
            <p:sp>
              <p:nvSpPr>
                <p:cNvPr id="484" name="Google Shape;484;p13"/>
                <p:cNvSpPr/>
                <p:nvPr/>
              </p:nvSpPr>
              <p:spPr>
                <a:xfrm>
                  <a:off x="4665551" y="3307757"/>
                  <a:ext cx="2629855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5" name="Google Shape;485;p13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86" name="Google Shape;486;p13"/>
              <p:cNvSpPr txBox="1"/>
              <p:nvPr/>
            </p:nvSpPr>
            <p:spPr>
              <a:xfrm>
                <a:off x="5018659" y="3330292"/>
                <a:ext cx="212173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발표자료 제작</a:t>
                </a:r>
                <a:endParaRPr/>
              </a:p>
            </p:txBody>
          </p:sp>
        </p:grpSp>
        <p:pic>
          <p:nvPicPr>
            <p:cNvPr id="487" name="Google Shape;487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8" name="Google Shape;488;p13"/>
          <p:cNvGrpSpPr/>
          <p:nvPr/>
        </p:nvGrpSpPr>
        <p:grpSpPr>
          <a:xfrm>
            <a:off x="7043393" y="3374586"/>
            <a:ext cx="2287434" cy="333425"/>
            <a:chOff x="4574111" y="4369794"/>
            <a:chExt cx="2456768" cy="326913"/>
          </a:xfrm>
        </p:grpSpPr>
        <p:grpSp>
          <p:nvGrpSpPr>
            <p:cNvPr id="489" name="Google Shape;489;p13"/>
            <p:cNvGrpSpPr/>
            <p:nvPr/>
          </p:nvGrpSpPr>
          <p:grpSpPr>
            <a:xfrm>
              <a:off x="4574111" y="4369794"/>
              <a:ext cx="2456768" cy="326913"/>
              <a:chOff x="4665551" y="3307757"/>
              <a:chExt cx="2456768" cy="326913"/>
            </a:xfrm>
          </p:grpSpPr>
          <p:grpSp>
            <p:nvGrpSpPr>
              <p:cNvPr id="490" name="Google Shape;490;p13"/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491" name="Google Shape;491;p13"/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" name="Google Shape;492;p13"/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93" name="Google Shape;493;p13"/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3A3838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데이터셋 제작 및 학습</a:t>
                </a:r>
                <a:endParaRPr/>
              </a:p>
            </p:txBody>
          </p:sp>
        </p:grpSp>
        <p:pic>
          <p:nvPicPr>
            <p:cNvPr id="494" name="Google Shape;494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84" y="-2077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14"/>
          <p:cNvSpPr/>
          <p:nvPr/>
        </p:nvSpPr>
        <p:spPr>
          <a:xfrm rot="10800000">
            <a:off x="174171" y="9688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02" name="Google Shape;502;p14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503" name="Google Shape;503;p14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4" name="Google Shape;504;p14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505" name="Google Shape;505;p14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6" name="Google Shape;506;p14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4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14"/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509" name="Google Shape;509;p14"/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구현을 위한 핵심 코드 구조</a:t>
              </a:r>
              <a:endParaRPr b="1"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0" name="Google Shape;510;p14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11" name="Google Shape;511;p14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14"/>
          <p:cNvSpPr txBox="1"/>
          <p:nvPr/>
        </p:nvSpPr>
        <p:spPr>
          <a:xfrm>
            <a:off x="664021" y="2275827"/>
            <a:ext cx="9251972" cy="503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b="1" lang="en-US" sz="20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특정 물품</a:t>
            </a:r>
            <a:r>
              <a:rPr b="1" lang="en-US" sz="20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사용자의 얼굴을 인식</a:t>
            </a:r>
            <a:endParaRPr b="1" sz="20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4"/>
          <p:cNvSpPr txBox="1"/>
          <p:nvPr/>
        </p:nvSpPr>
        <p:spPr>
          <a:xfrm>
            <a:off x="811876" y="4283156"/>
            <a:ext cx="3846331" cy="1674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Calibri"/>
              <a:buAutoNum type="arabicParenR"/>
            </a:pPr>
            <a:r>
              <a:rPr lang="en-US" sz="14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OOO 갖다 줘</a:t>
            </a:r>
            <a:endParaRPr sz="14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Calibri"/>
              <a:buAutoNum type="arabicParenR"/>
            </a:pPr>
            <a:r>
              <a:rPr lang="en-US" sz="14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돌아가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Calibri"/>
              <a:buAutoNum type="arabicParenR"/>
            </a:pPr>
            <a:r>
              <a:rPr lang="en-US" sz="14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내려놔, 갖다놔</a:t>
            </a:r>
            <a:endParaRPr sz="14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Calibri"/>
              <a:buAutoNum type="arabicParenR"/>
            </a:pPr>
            <a:r>
              <a:rPr lang="en-US" sz="14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여기로 와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Calibri"/>
              <a:buAutoNum type="arabicParenR"/>
            </a:pPr>
            <a:r>
              <a:rPr lang="en-US" sz="14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위/아래/오른쪽/왼쪽/앞/뒤</a:t>
            </a:r>
            <a:endParaRPr sz="14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4"/>
          <p:cNvSpPr txBox="1"/>
          <p:nvPr/>
        </p:nvSpPr>
        <p:spPr>
          <a:xfrm>
            <a:off x="673359" y="3710983"/>
            <a:ext cx="4749245" cy="503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입력된 음성 명령에 따른 다양한 행동</a:t>
            </a:r>
            <a:endParaRPr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4"/>
          <p:cNvSpPr txBox="1"/>
          <p:nvPr/>
        </p:nvSpPr>
        <p:spPr>
          <a:xfrm>
            <a:off x="809428" y="2776278"/>
            <a:ext cx="3856227" cy="1020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AutoNum type="arabicParenR"/>
            </a:pPr>
            <a:r>
              <a:rPr lang="en-US" sz="14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Face_Yolo 파일을 만들어 얼굴 인식</a:t>
            </a:r>
            <a:endParaRPr sz="14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AutoNum type="arabicParenR"/>
            </a:pPr>
            <a:r>
              <a:rPr lang="en-US" sz="14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인식 데이터셋 생성하여 객체 인식</a:t>
            </a:r>
            <a:endParaRPr sz="14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540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1" sz="14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15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23" name="Google Shape;523;p15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524" name="Google Shape;524;p15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5" name="Google Shape;525;p15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526" name="Google Shape;526;p15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7" name="Google Shape;527;p15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5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9" name="Google Shape;529;p15"/>
          <p:cNvGrpSpPr/>
          <p:nvPr/>
        </p:nvGrpSpPr>
        <p:grpSpPr>
          <a:xfrm>
            <a:off x="551384" y="1416054"/>
            <a:ext cx="10526159" cy="400110"/>
            <a:chOff x="541891" y="1430219"/>
            <a:chExt cx="10526159" cy="400110"/>
          </a:xfrm>
        </p:grpSpPr>
        <p:sp>
          <p:nvSpPr>
            <p:cNvPr id="530" name="Google Shape;530;p15"/>
            <p:cNvSpPr txBox="1"/>
            <p:nvPr/>
          </p:nvSpPr>
          <p:spPr>
            <a:xfrm>
              <a:off x="743615" y="1430219"/>
              <a:ext cx="1032443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3A3838"/>
                  </a:solidFill>
                  <a:latin typeface="Calibri"/>
                  <a:ea typeface="Calibri"/>
                  <a:cs typeface="Calibri"/>
                  <a:sym typeface="Calibri"/>
                </a:rPr>
                <a:t>Face detect dataset</a:t>
              </a:r>
              <a:endParaRPr/>
            </a:p>
          </p:txBody>
        </p:sp>
        <p:sp>
          <p:nvSpPr>
            <p:cNvPr id="531" name="Google Shape;531;p15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32" name="Google Shape;532;p15"/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3" name="Google Shape;533;p15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5"/>
          <p:cNvSpPr txBox="1"/>
          <p:nvPr/>
        </p:nvSpPr>
        <p:spPr>
          <a:xfrm>
            <a:off x="5258495" y="6329463"/>
            <a:ext cx="6151299" cy="423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Roboflow – Face Detection 데이터셋 사용(4270장)</a:t>
            </a:r>
            <a:endParaRPr/>
          </a:p>
        </p:txBody>
      </p:sp>
      <p:pic>
        <p:nvPicPr>
          <p:cNvPr descr="텍스트, 스크린샷이(가) 표시된 사진&#10;&#10;AI 생성 콘텐츠는 정확하지 않을 수 있습니다." id="535" name="Google Shape;53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6629" y="2037711"/>
            <a:ext cx="6591686" cy="429058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15"/>
          <p:cNvSpPr txBox="1"/>
          <p:nvPr/>
        </p:nvSpPr>
        <p:spPr>
          <a:xfrm>
            <a:off x="555164" y="2246139"/>
            <a:ext cx="4680935" cy="1891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얼굴 인식 YOLO모델 학습하기 위해Roboflow Universe에서 Face Detection  데이터셋 사용</a:t>
            </a:r>
            <a:endParaRPr/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원본 이미지 1장당 3장의 Data Agumentation 진행</a:t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16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44" name="Google Shape;544;p16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545" name="Google Shape;545;p16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6" name="Google Shape;546;p16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547" name="Google Shape;547;p16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8" name="Google Shape;548;p16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6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0" name="Google Shape;550;p16"/>
          <p:cNvGrpSpPr/>
          <p:nvPr/>
        </p:nvGrpSpPr>
        <p:grpSpPr>
          <a:xfrm>
            <a:off x="551384" y="1416054"/>
            <a:ext cx="10526159" cy="369332"/>
            <a:chOff x="541891" y="1430219"/>
            <a:chExt cx="10526159" cy="369332"/>
          </a:xfrm>
        </p:grpSpPr>
        <p:sp>
          <p:nvSpPr>
            <p:cNvPr id="551" name="Google Shape;551;p16"/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A3838"/>
                  </a:solidFill>
                  <a:latin typeface="Calibri"/>
                  <a:ea typeface="Calibri"/>
                  <a:cs typeface="Calibri"/>
                  <a:sym typeface="Calibri"/>
                </a:rPr>
                <a:t>Data Augmentation</a:t>
              </a:r>
              <a:endParaRPr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53" name="Google Shape;553;p16"/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4" name="Google Shape;554;p16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전자제품, 스크린샷, 폰트이(가) 표시된 사진&#10;&#10;AI 생성 콘텐츠는 정확하지 않을 수 있습니다." id="555" name="Google Shape;55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5450" y="2028701"/>
            <a:ext cx="1700893" cy="4235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폰트이(가) 표시된 사진&#10;&#10;AI 생성 콘텐츠는 정확하지 않을 수 있습니다." id="556" name="Google Shape;55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50356" y="2694029"/>
            <a:ext cx="4552950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6"/>
          <p:cNvSpPr/>
          <p:nvPr/>
        </p:nvSpPr>
        <p:spPr>
          <a:xfrm>
            <a:off x="7046025" y="3760519"/>
            <a:ext cx="811480" cy="37605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p16"/>
          <p:cNvSpPr txBox="1"/>
          <p:nvPr/>
        </p:nvSpPr>
        <p:spPr>
          <a:xfrm>
            <a:off x="376488" y="2025489"/>
            <a:ext cx="4663685" cy="4100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선택한 데이터셋의 다양한 버전 중, 모델의 일반화 성능을 향상시키기 위해 Data Augmentation이 </a:t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   진행된 v25 버전 선택</a:t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수평 반전</a:t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최대 25% 확대</a:t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이미지 중 5% Grayscale 변환</a:t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색조: –20 ~ +20 </a:t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채도: -10% ~ +10% </a:t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밝기: -22% ~ +22% </a:t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노출: -10% ~ +10% </a:t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최대 1픽셀 정도의 Blur</a:t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이미지에 무작위로 2% 크기의 box를 5개 마스킹</a:t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80" y="-2077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7"/>
          <p:cNvSpPr/>
          <p:nvPr/>
        </p:nvSpPr>
        <p:spPr>
          <a:xfrm rot="10800000">
            <a:off x="174171" y="9688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66" name="Google Shape;566;p17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567" name="Google Shape;567;p17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8" name="Google Shape;568;p17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569" name="Google Shape;569;p17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0" name="Google Shape;570;p17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7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17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도표, 텍스트, 라인, 폰트이(가) 표시된 사진&#10;&#10;AI 생성 콘텐츠는 정확하지 않을 수 있습니다." id="573" name="Google Shape;57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102" y="2748736"/>
            <a:ext cx="7433170" cy="264033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4" name="Google Shape;574;p17"/>
          <p:cNvSpPr txBox="1"/>
          <p:nvPr/>
        </p:nvSpPr>
        <p:spPr>
          <a:xfrm>
            <a:off x="911424" y="1988840"/>
            <a:ext cx="3846331" cy="33686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 모델로 얼굴을 인식하여 좌표를 </a:t>
            </a:r>
            <a:r>
              <a:rPr b="1"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 작업 공간에 맞게 리매핑</a:t>
            </a:r>
            <a:r>
              <a:rPr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 후, </a:t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   ROS2 토픽으로 발행</a:t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과정으로 작업 수행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 이미지 촬영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YOLO모델로 얼굴 인식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Bounding Box의중심 좌표 계산</a:t>
            </a:r>
            <a:endParaRPr b="0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World 좌표계로 리매핑</a:t>
            </a:r>
            <a:endParaRPr b="0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ROS2 토픽 발행</a:t>
            </a:r>
            <a:endParaRPr b="0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5" name="Google Shape;575;p17"/>
          <p:cNvSpPr txBox="1"/>
          <p:nvPr/>
        </p:nvSpPr>
        <p:spPr>
          <a:xfrm>
            <a:off x="743615" y="1430219"/>
            <a:ext cx="103244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Face_YOLO.py</a:t>
            </a:r>
            <a:endParaRPr b="1" sz="18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6" name="Google Shape;576;p17"/>
          <p:cNvSpPr/>
          <p:nvPr/>
        </p:nvSpPr>
        <p:spPr>
          <a:xfrm>
            <a:off x="541891" y="1539006"/>
            <a:ext cx="101147" cy="113869"/>
          </a:xfrm>
          <a:custGeom>
            <a:rect b="b" l="l" r="r" t="t"/>
            <a:pathLst>
              <a:path extrusionOk="0" h="506845" w="450214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</a:ln>
          <a:effectLst>
            <a:outerShdw blurRad="50800" rotWithShape="0" algn="t" dir="5400000" dist="38100">
              <a:srgbClr val="3378C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84" y="-2077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18"/>
          <p:cNvSpPr/>
          <p:nvPr/>
        </p:nvSpPr>
        <p:spPr>
          <a:xfrm rot="10800000">
            <a:off x="174171" y="9688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84" name="Google Shape;584;p18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585" name="Google Shape;585;p18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6" name="Google Shape;586;p18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587" name="Google Shape;587;p18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8" name="Google Shape;588;p18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8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0" name="Google Shape;590;p18"/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591" name="Google Shape;591;p18"/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Face_YOLO.py</a:t>
              </a:r>
              <a:endParaRPr b="1"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93" name="Google Shape;593;p18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18"/>
          <p:cNvSpPr txBox="1"/>
          <p:nvPr/>
        </p:nvSpPr>
        <p:spPr>
          <a:xfrm>
            <a:off x="545268" y="2246139"/>
            <a:ext cx="3846331" cy="41073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 화면의 x,y 좌표를 world 좌표계의 x,z로 </a:t>
            </a:r>
            <a:r>
              <a:rPr b="1"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리매핑</a:t>
            </a:r>
            <a:endParaRPr b="1"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Cv 좌표계와 world 좌표계의 축 방향 다른 점 고려</a:t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 해상도에 따라 같은 위치라도 cv좌표 달라지는 점 고려</a:t>
            </a:r>
            <a:endParaRPr/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 좌표계의 (0,0)~(MAX, MAX)가  World 좌표계의 (50, 660)~(330, 630)을 벗어나지 않도록 </a:t>
            </a:r>
            <a:r>
              <a:rPr b="1"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리매핑</a:t>
            </a:r>
            <a:endParaRPr b="1"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사람, 인간의 얼굴, 벽, 의류이(가) 표시된 사진&#10;&#10;AI 생성 콘텐츠는 정확하지 않을 수 있습니다." id="595" name="Google Shape;59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0871" y="1900238"/>
            <a:ext cx="3175166" cy="23252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사람, 인간의 얼굴, 벽, 의류이(가) 표시된 사진&#10;&#10;AI 생성 콘텐츠는 정확하지 않을 수 있습니다." id="596" name="Google Shape;59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44542" y="1900052"/>
            <a:ext cx="3100551" cy="23255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폰트, 라인이(가) 표시된 사진&#10;&#10;AI 생성 콘텐츠는 정확하지 않을 수 있습니다." id="597" name="Google Shape;597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25463" y="4945145"/>
            <a:ext cx="7221930" cy="579789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18"/>
          <p:cNvSpPr txBox="1"/>
          <p:nvPr/>
        </p:nvSpPr>
        <p:spPr>
          <a:xfrm>
            <a:off x="5037117" y="4285012"/>
            <a:ext cx="30578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 좌표(288.7, 282.1)</a:t>
            </a:r>
            <a:endParaRPr/>
          </a:p>
        </p:txBody>
      </p:sp>
      <p:sp>
        <p:nvSpPr>
          <p:cNvPr id="599" name="Google Shape;599;p18"/>
          <p:cNvSpPr txBox="1"/>
          <p:nvPr/>
        </p:nvSpPr>
        <p:spPr>
          <a:xfrm>
            <a:off x="9213273" y="4285012"/>
            <a:ext cx="28302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리매핑 후 (384.9, 453.7)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디스플레이, 폰트이(가) 표시된 사진&#10;&#10;AI 생성 콘텐츠는 정확하지 않을 수 있습니다." id="600" name="Google Shape;600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49326" y="5229473"/>
            <a:ext cx="732472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19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08" name="Google Shape;608;p19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609" name="Google Shape;609;p19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0" name="Google Shape;610;p19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611" name="Google Shape;611;p19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2" name="Google Shape;612;p19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19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4" name="Google Shape;614;p19"/>
          <p:cNvGrpSpPr/>
          <p:nvPr/>
        </p:nvGrpSpPr>
        <p:grpSpPr>
          <a:xfrm>
            <a:off x="551384" y="1416054"/>
            <a:ext cx="10526159" cy="369332"/>
            <a:chOff x="541891" y="1430219"/>
            <a:chExt cx="10526159" cy="369332"/>
          </a:xfrm>
        </p:grpSpPr>
        <p:sp>
          <p:nvSpPr>
            <p:cNvPr id="615" name="Google Shape;615;p19"/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A3838"/>
                  </a:solidFill>
                  <a:latin typeface="Calibri"/>
                  <a:ea typeface="Calibri"/>
                  <a:cs typeface="Calibri"/>
                  <a:sym typeface="Calibri"/>
                </a:rPr>
                <a:t>3가지 클래스의 데이터 셋 생성</a:t>
              </a:r>
              <a:endParaRPr/>
            </a:p>
          </p:txBody>
        </p:sp>
        <p:sp>
          <p:nvSpPr>
            <p:cNvPr id="616" name="Google Shape;616;p19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17" name="Google Shape;617;p19"/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8" name="Google Shape;618;p19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소프트웨어, 컴퓨터 아이콘이(가) 표시된 사진&#10;&#10;AI 생성 콘텐츠는 정확하지 않을 수 있습니다." id="619" name="Google Shape;619;p19"/>
          <p:cNvPicPr preferRelativeResize="0"/>
          <p:nvPr/>
        </p:nvPicPr>
        <p:blipFill rotWithShape="1">
          <a:blip r:embed="rId5">
            <a:alphaModFix/>
          </a:blip>
          <a:srcRect b="4151" l="17966" r="3455" t="10208"/>
          <a:stretch/>
        </p:blipFill>
        <p:spPr>
          <a:xfrm>
            <a:off x="4610617" y="2032370"/>
            <a:ext cx="7400855" cy="4745358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19"/>
          <p:cNvSpPr txBox="1"/>
          <p:nvPr/>
        </p:nvSpPr>
        <p:spPr>
          <a:xfrm>
            <a:off x="555164" y="2256035"/>
            <a:ext cx="4123422" cy="3006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인식 YOLO모델 학습하기 위해 직접 사진을 찍고 데이터 셋 생성</a:t>
            </a:r>
            <a:endParaRPr b="1"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180장의 사진을 각 클래스 마다                                </a:t>
            </a:r>
            <a:r>
              <a:rPr lang="en-US" sz="15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Train : Validation : Test = 7:2:1 </a:t>
            </a:r>
            <a:r>
              <a:rPr lang="en-US" sz="16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분류</a:t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원본 이미지 1장당 3장의  Data Agumentation 진행</a:t>
            </a: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2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"/>
          <p:cNvPicPr preferRelativeResize="0"/>
          <p:nvPr/>
        </p:nvPicPr>
        <p:blipFill rotWithShape="1">
          <a:blip r:embed="rId4">
            <a:alphaModFix/>
          </a:blip>
          <a:srcRect b="23907" l="0" r="27522" t="0"/>
          <a:stretch/>
        </p:blipFill>
        <p:spPr>
          <a:xfrm flipH="1" rot="10800000">
            <a:off x="7546066" y="-1"/>
            <a:ext cx="4645934" cy="32966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2"/>
          <p:cNvGrpSpPr/>
          <p:nvPr/>
        </p:nvGrpSpPr>
        <p:grpSpPr>
          <a:xfrm>
            <a:off x="870882" y="519237"/>
            <a:ext cx="2256700" cy="1269295"/>
            <a:chOff x="870882" y="519237"/>
            <a:chExt cx="2256700" cy="1269295"/>
          </a:xfrm>
        </p:grpSpPr>
        <p:sp>
          <p:nvSpPr>
            <p:cNvPr id="119" name="Google Shape;119;p2"/>
            <p:cNvSpPr txBox="1"/>
            <p:nvPr/>
          </p:nvSpPr>
          <p:spPr>
            <a:xfrm>
              <a:off x="875370" y="957535"/>
              <a:ext cx="2252212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목 차</a:t>
              </a:r>
              <a:endParaRPr/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8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21" name="Google Shape;121;p2"/>
          <p:cNvGrpSpPr/>
          <p:nvPr/>
        </p:nvGrpSpPr>
        <p:grpSpPr>
          <a:xfrm>
            <a:off x="6242110" y="2376079"/>
            <a:ext cx="4444751" cy="584775"/>
            <a:chOff x="6242110" y="2376079"/>
            <a:chExt cx="4444751" cy="584775"/>
          </a:xfrm>
        </p:grpSpPr>
        <p:sp>
          <p:nvSpPr>
            <p:cNvPr id="122" name="Google Shape;122;p2"/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개요</a:t>
              </a:r>
              <a:endParaRPr/>
            </a:p>
          </p:txBody>
        </p:sp>
        <p:sp>
          <p:nvSpPr>
            <p:cNvPr id="123" name="Google Shape;123;p2"/>
            <p:cNvSpPr txBox="1"/>
            <p:nvPr/>
          </p:nvSpPr>
          <p:spPr>
            <a:xfrm>
              <a:off x="6242110" y="2376079"/>
              <a:ext cx="747768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32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2"/>
          <p:cNvGrpSpPr/>
          <p:nvPr/>
        </p:nvGrpSpPr>
        <p:grpSpPr>
          <a:xfrm>
            <a:off x="6242109" y="3175385"/>
            <a:ext cx="3976700" cy="584775"/>
            <a:chOff x="6242109" y="3175385"/>
            <a:chExt cx="3976700" cy="584775"/>
          </a:xfrm>
        </p:grpSpPr>
        <p:sp>
          <p:nvSpPr>
            <p:cNvPr id="125" name="Google Shape;125;p2"/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팀 구성 및 역할</a:t>
              </a:r>
              <a:endParaRPr/>
            </a:p>
          </p:txBody>
        </p:sp>
        <p:sp>
          <p:nvSpPr>
            <p:cNvPr id="126" name="Google Shape;126;p2"/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32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6242109" y="3974691"/>
            <a:ext cx="4185695" cy="584775"/>
            <a:chOff x="6242109" y="3974691"/>
            <a:chExt cx="4185695" cy="584775"/>
          </a:xfrm>
        </p:grpSpPr>
        <p:sp>
          <p:nvSpPr>
            <p:cNvPr id="128" name="Google Shape;128;p2"/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절차 및 방법</a:t>
              </a:r>
              <a:endParaRPr/>
            </a:p>
          </p:txBody>
        </p:sp>
        <p:sp>
          <p:nvSpPr>
            <p:cNvPr id="129" name="Google Shape;129;p2"/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32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6242109" y="4773997"/>
            <a:ext cx="3256573" cy="584775"/>
            <a:chOff x="6242109" y="4773997"/>
            <a:chExt cx="3256573" cy="584775"/>
          </a:xfrm>
        </p:grpSpPr>
        <p:sp>
          <p:nvSpPr>
            <p:cNvPr id="131" name="Google Shape;131;p2"/>
            <p:cNvSpPr txBox="1"/>
            <p:nvPr/>
          </p:nvSpPr>
          <p:spPr>
            <a:xfrm>
              <a:off x="7013793" y="4917846"/>
              <a:ext cx="24848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132" name="Google Shape;132;p2"/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32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" name="Google Shape;133;p2"/>
          <p:cNvGrpSpPr/>
          <p:nvPr/>
        </p:nvGrpSpPr>
        <p:grpSpPr>
          <a:xfrm>
            <a:off x="6242109" y="5573304"/>
            <a:ext cx="3976700" cy="584775"/>
            <a:chOff x="6242109" y="5573304"/>
            <a:chExt cx="3976700" cy="584775"/>
          </a:xfrm>
        </p:grpSpPr>
        <p:sp>
          <p:nvSpPr>
            <p:cNvPr id="134" name="Google Shape;134;p2"/>
            <p:cNvSpPr txBox="1"/>
            <p:nvPr/>
          </p:nvSpPr>
          <p:spPr>
            <a:xfrm>
              <a:off x="7013793" y="5718935"/>
              <a:ext cx="320501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자체 평가 </a:t>
              </a:r>
              <a:endParaRPr/>
            </a:p>
          </p:txBody>
        </p:sp>
        <p:sp>
          <p:nvSpPr>
            <p:cNvPr id="135" name="Google Shape;135;p2"/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sz="32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2"/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042684" y="4289182"/>
            <a:ext cx="14287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73038" y="1555170"/>
            <a:ext cx="233362" cy="23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700000">
            <a:off x="11616661" y="352241"/>
            <a:ext cx="343679" cy="3436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2"/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141" name="Google Shape;141;p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96588" y="1824462"/>
              <a:ext cx="320555" cy="3043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84" y="-2077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20"/>
          <p:cNvSpPr/>
          <p:nvPr/>
        </p:nvSpPr>
        <p:spPr>
          <a:xfrm rot="10800000">
            <a:off x="174171" y="9688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8" name="Google Shape;628;p20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629" name="Google Shape;629;p20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0" name="Google Shape;630;p20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631" name="Google Shape;631;p20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2" name="Google Shape;632;p20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20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4" name="Google Shape;634;p20"/>
          <p:cNvGrpSpPr/>
          <p:nvPr/>
        </p:nvGrpSpPr>
        <p:grpSpPr>
          <a:xfrm>
            <a:off x="541891" y="1430219"/>
            <a:ext cx="10526159" cy="400110"/>
            <a:chOff x="541891" y="1430219"/>
            <a:chExt cx="10526159" cy="400110"/>
          </a:xfrm>
        </p:grpSpPr>
        <p:sp>
          <p:nvSpPr>
            <p:cNvPr id="635" name="Google Shape;635;p20"/>
            <p:cNvSpPr txBox="1"/>
            <p:nvPr/>
          </p:nvSpPr>
          <p:spPr>
            <a:xfrm>
              <a:off x="743615" y="1430219"/>
              <a:ext cx="1032443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Object_detection.py</a:t>
              </a:r>
              <a:r>
                <a:rPr b="1" lang="en-US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__</a:t>
              </a:r>
              <a:r>
                <a:rPr b="1" lang="en-US" sz="14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핵심 코드</a:t>
              </a:r>
              <a:endParaRPr b="1" sz="14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37" name="Google Shape;637;p20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20"/>
          <p:cNvSpPr txBox="1"/>
          <p:nvPr/>
        </p:nvSpPr>
        <p:spPr>
          <a:xfrm>
            <a:off x="538755" y="2148447"/>
            <a:ext cx="4497896" cy="4684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YOLO 탐지 + 멀티 프레임 집계</a:t>
            </a: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(Yolo.py)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_aggregate_detections</a:t>
            </a:r>
            <a:r>
              <a:rPr lang="en-US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통해</a:t>
            </a:r>
            <a:r>
              <a:rPr b="1" lang="en-US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IoU 기반 병합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 다수결(label voting)으로 노이즈를 제거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2.객체 중심 좌표 + Depth 추출</a:t>
            </a:r>
            <a:endParaRPr b="1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YOLO가 제공하는 박스에서 중심좌표(cx, cy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추출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Realsense Depth Map을 활용해 해당 좌표의 실제 거리(cz) 계산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3.픽셀 → 카메라 좌표계 변환</a:t>
            </a:r>
            <a:endParaRPr b="1"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YOLO-2D 좌표 로봇 ,물리계에서 3D 좌표가 필요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픽셀 기준 좌표를 카메라 기준 3D 좌표로 변환</a:t>
            </a:r>
            <a:endParaRPr/>
          </a:p>
        </p:txBody>
      </p:sp>
      <p:grpSp>
        <p:nvGrpSpPr>
          <p:cNvPr id="639" name="Google Shape;639;p20"/>
          <p:cNvGrpSpPr/>
          <p:nvPr/>
        </p:nvGrpSpPr>
        <p:grpSpPr>
          <a:xfrm>
            <a:off x="6330133" y="1712631"/>
            <a:ext cx="5689576" cy="4936127"/>
            <a:chOff x="5667919" y="1154835"/>
            <a:chExt cx="5689576" cy="4936127"/>
          </a:xfrm>
        </p:grpSpPr>
        <p:pic>
          <p:nvPicPr>
            <p:cNvPr descr="텍스트, 스크린샷, 폰트이(가) 표시된 사진&#10;&#10;AI 생성 콘텐츠는 정확하지 않을 수 있습니다." id="640" name="Google Shape;640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667919" y="1154835"/>
              <a:ext cx="5459304" cy="1866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텍스트, 스크린샷, 폰트이(가) 표시된 사진&#10;&#10;AI 생성 콘텐츠는 정확하지 않을 수 있습니다." id="641" name="Google Shape;641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671885" y="3319917"/>
              <a:ext cx="5452591" cy="13341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텍스트, 스크린샷, 폰트이(가) 표시된 사진&#10;&#10;AI 생성 콘텐츠는 정확하지 않을 수 있습니다." id="642" name="Google Shape;642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19406" y="4318625"/>
              <a:ext cx="5438089" cy="17723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뒤로 단색으로 채워진" id="643" name="Google Shape;643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61232" y="2035481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20"/>
          <p:cNvSpPr/>
          <p:nvPr/>
        </p:nvSpPr>
        <p:spPr>
          <a:xfrm>
            <a:off x="5262431" y="4070054"/>
            <a:ext cx="808180" cy="45522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뒤로 단색으로 채워진" id="645" name="Google Shape;645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5261232" y="584204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84" y="-2077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21"/>
          <p:cNvSpPr/>
          <p:nvPr/>
        </p:nvSpPr>
        <p:spPr>
          <a:xfrm rot="10800000">
            <a:off x="174171" y="9688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53" name="Google Shape;653;p21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654" name="Google Shape;654;p21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5" name="Google Shape;655;p21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656" name="Google Shape;656;p21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7" name="Google Shape;657;p21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1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9" name="Google Shape;659;p21"/>
          <p:cNvGrpSpPr/>
          <p:nvPr/>
        </p:nvGrpSpPr>
        <p:grpSpPr>
          <a:xfrm>
            <a:off x="541891" y="1430219"/>
            <a:ext cx="10526159" cy="400110"/>
            <a:chOff x="541891" y="1430219"/>
            <a:chExt cx="10526159" cy="400110"/>
          </a:xfrm>
        </p:grpSpPr>
        <p:sp>
          <p:nvSpPr>
            <p:cNvPr id="660" name="Google Shape;660;p21"/>
            <p:cNvSpPr txBox="1"/>
            <p:nvPr/>
          </p:nvSpPr>
          <p:spPr>
            <a:xfrm>
              <a:off x="743615" y="1430219"/>
              <a:ext cx="1032443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Object_detection.py</a:t>
              </a:r>
              <a:r>
                <a:rPr b="1" lang="en-US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62" name="Google Shape;662;p21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21"/>
          <p:cNvSpPr txBox="1"/>
          <p:nvPr/>
        </p:nvSpPr>
        <p:spPr>
          <a:xfrm>
            <a:off x="7430480" y="5348842"/>
            <a:ext cx="2889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다양한 상황별 인식 확인</a:t>
            </a:r>
            <a:endParaRPr/>
          </a:p>
        </p:txBody>
      </p:sp>
      <p:pic>
        <p:nvPicPr>
          <p:cNvPr descr="텍스트, 스크린샷, 컴퓨터, 멀티미디어이(가) 표시된 사진&#10;&#10;AI 생성 콘텐츠는 정확하지 않을 수 있습니다." id="664" name="Google Shape;66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9938" y="2032635"/>
            <a:ext cx="4143993" cy="32653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컴퓨터, 멀티미디어이(가) 표시된 사진&#10;&#10;AI 생성 콘텐츠는 정확하지 않을 수 있습니다." id="665" name="Google Shape;665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86023" y="1973102"/>
            <a:ext cx="4320637" cy="338409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21"/>
          <p:cNvSpPr txBox="1"/>
          <p:nvPr/>
        </p:nvSpPr>
        <p:spPr>
          <a:xfrm>
            <a:off x="1311062" y="5242624"/>
            <a:ext cx="3185931" cy="472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realsense를 통해 물체인식 확인</a:t>
            </a:r>
            <a:endParaRPr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스크린샷, 텍스트, 디스플레이, 멀티미디어 소프트웨어이(가) 표시된 사진&#10;&#10;AI 생성 콘텐츠는 정확하지 않을 수 있습니다." id="667" name="Google Shape;667;p21"/>
          <p:cNvPicPr preferRelativeResize="0"/>
          <p:nvPr/>
        </p:nvPicPr>
        <p:blipFill rotWithShape="1">
          <a:blip r:embed="rId7">
            <a:alphaModFix/>
          </a:blip>
          <a:srcRect b="3717" l="3210" r="37767" t="82255"/>
          <a:stretch/>
        </p:blipFill>
        <p:spPr>
          <a:xfrm>
            <a:off x="879305" y="5873290"/>
            <a:ext cx="4388263" cy="9619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텍스트, 디스플레이, 멀티미디어 소프트웨어이(가) 표시된 사진&#10;&#10;AI 생성 콘텐츠는 정확하지 않을 수 있습니다." id="668" name="Google Shape;668;p21"/>
          <p:cNvPicPr preferRelativeResize="0"/>
          <p:nvPr/>
        </p:nvPicPr>
        <p:blipFill rotWithShape="1">
          <a:blip r:embed="rId7">
            <a:alphaModFix/>
          </a:blip>
          <a:srcRect b="20851" l="3195" r="37756" t="68365"/>
          <a:stretch/>
        </p:blipFill>
        <p:spPr>
          <a:xfrm>
            <a:off x="6683297" y="5874392"/>
            <a:ext cx="4390293" cy="739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22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76" name="Google Shape;676;p22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677" name="Google Shape;677;p22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8" name="Google Shape;678;p22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679" name="Google Shape;679;p22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0" name="Google Shape;680;p22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22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2" name="Google Shape;682;p22"/>
          <p:cNvGrpSpPr/>
          <p:nvPr/>
        </p:nvGrpSpPr>
        <p:grpSpPr>
          <a:xfrm>
            <a:off x="551384" y="1416054"/>
            <a:ext cx="10526159" cy="369332"/>
            <a:chOff x="541891" y="1430219"/>
            <a:chExt cx="10526159" cy="369332"/>
          </a:xfrm>
        </p:grpSpPr>
        <p:sp>
          <p:nvSpPr>
            <p:cNvPr id="683" name="Google Shape;683;p22"/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A3838"/>
                  </a:solidFill>
                  <a:latin typeface="Calibri"/>
                  <a:ea typeface="Calibri"/>
                  <a:cs typeface="Calibri"/>
                  <a:sym typeface="Calibri"/>
                </a:rPr>
                <a:t>NAVER CLOVA</a:t>
              </a:r>
              <a:endParaRPr/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85" name="Google Shape;685;p22"/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6" name="Google Shape;686;p22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22"/>
          <p:cNvSpPr txBox="1"/>
          <p:nvPr/>
        </p:nvSpPr>
        <p:spPr>
          <a:xfrm>
            <a:off x="383000" y="2025490"/>
            <a:ext cx="4227329" cy="4463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사용자와 상호작용 하기 위해 스피커에서 </a:t>
            </a:r>
            <a:endParaRPr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  안내멘트 재생</a:t>
            </a:r>
            <a:endParaRPr sz="18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Naver Clova 더빙 서비스를 활용하여 다음과 같은 안내 음성들을 제작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이동을 시작합니다</a:t>
            </a:r>
            <a:endParaRPr b="0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물건을 갖다 드릴게요</a:t>
            </a:r>
            <a:endParaRPr b="0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물건을 제자리에 돌려놓을게요</a:t>
            </a:r>
            <a:endParaRPr b="0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잘 못 알아들었어요</a:t>
            </a:r>
            <a:endParaRPr b="0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말씀하세요</a:t>
            </a:r>
            <a:endParaRPr b="0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물건을 잡아주세요</a:t>
            </a:r>
            <a:endParaRPr b="0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대기모드로 전환합니다</a:t>
            </a:r>
            <a:endParaRPr b="0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소프트웨어, 디자인이(가) 표시된 사진&#10;&#10;AI 생성 콘텐츠는 정확하지 않을 수 있습니다." id="688" name="Google Shape;68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61891" y="2149928"/>
            <a:ext cx="2205719" cy="4426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로고 - NAVER Developers" id="689" name="Google Shape;68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2973" y="3515571"/>
            <a:ext cx="2743198" cy="1133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84" y="5839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23"/>
          <p:cNvSpPr/>
          <p:nvPr/>
        </p:nvSpPr>
        <p:spPr>
          <a:xfrm rot="10800000">
            <a:off x="174171" y="9688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97" name="Google Shape;697;p23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698" name="Google Shape;698;p23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9" name="Google Shape;699;p23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700" name="Google Shape;700;p23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1" name="Google Shape;701;p23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3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p23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23"/>
          <p:cNvSpPr txBox="1"/>
          <p:nvPr/>
        </p:nvSpPr>
        <p:spPr>
          <a:xfrm>
            <a:off x="902353" y="2070732"/>
            <a:ext cx="4421425" cy="4230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Prompt_cotent 추출 키워드 </a:t>
            </a:r>
            <a:endParaRPr b="1"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alibri"/>
              <a:buChar char="-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추출 대상 </a:t>
            </a:r>
            <a:endParaRPr/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 도구 </a:t>
            </a:r>
            <a:endParaRPr/>
          </a:p>
          <a:p>
            <a:pPr indent="-285750" lvl="3" marL="1657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wallet, umbrella, charger </a:t>
            </a:r>
            <a:endParaRPr/>
          </a:p>
          <a:p>
            <a:pPr indent="-285750" lvl="2" marL="1200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행동 또는 목표 상태 </a:t>
            </a:r>
            <a:endParaRPr b="0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3" marL="1657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place</a:t>
            </a:r>
            <a:endParaRPr b="0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3" marL="1657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return</a:t>
            </a:r>
            <a:endParaRPr b="0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3" marL="165735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rigth, left, forward, backward, up, down</a:t>
            </a:r>
            <a:endParaRPr b="0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3" marL="1657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Come_here</a:t>
            </a:r>
            <a:endParaRPr b="0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3" marL="1657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retry</a:t>
            </a:r>
            <a:endParaRPr b="0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5" name="Google Shape;705;p23"/>
          <p:cNvSpPr txBox="1"/>
          <p:nvPr/>
        </p:nvSpPr>
        <p:spPr>
          <a:xfrm>
            <a:off x="743615" y="1430219"/>
            <a:ext cx="103244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Get_keyword</a:t>
            </a:r>
            <a:endParaRPr sz="18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6" name="Google Shape;706;p23"/>
          <p:cNvSpPr/>
          <p:nvPr/>
        </p:nvSpPr>
        <p:spPr>
          <a:xfrm>
            <a:off x="541891" y="1539006"/>
            <a:ext cx="101147" cy="113869"/>
          </a:xfrm>
          <a:custGeom>
            <a:rect b="b" l="l" r="r" t="t"/>
            <a:pathLst>
              <a:path extrusionOk="0" h="506845" w="450214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</a:ln>
          <a:effectLst>
            <a:outerShdw blurRad="50800" rotWithShape="0" algn="t" dir="5400000" dist="38100">
              <a:srgbClr val="3378C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7" name="Google Shape;707;p23"/>
          <p:cNvSpPr txBox="1"/>
          <p:nvPr/>
        </p:nvSpPr>
        <p:spPr>
          <a:xfrm>
            <a:off x="6331688" y="2041868"/>
            <a:ext cx="5413462" cy="4722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Prompt_cotent 추출 규칙</a:t>
            </a:r>
            <a:endParaRPr b="1"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16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Malgun Gothic"/>
              <a:buAutoNum type="arabicPeriod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 키워드 추출 </a:t>
            </a:r>
            <a:endParaRPr b="0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1600" lvl="1" marL="800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Malgun Gothic"/>
              <a:buAutoNum type="arabicPeriod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호출어 처리</a:t>
            </a:r>
            <a:endParaRPr b="0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(예: 로키 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 최종 키워드 포함x)</a:t>
            </a:r>
            <a:endParaRPr b="0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1600" lvl="1" marL="800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Malgun Gothic"/>
              <a:buAutoNum type="arabicPeriod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문맥상 관련 도구 추출 </a:t>
            </a:r>
            <a:endParaRPr b="0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1600" lvl="1" marL="800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Malgun Gothic"/>
              <a:buAutoNum type="arabicPeriod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키워드 미발견 시</a:t>
            </a:r>
            <a:endParaRPr b="0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 (retry 반환)</a:t>
            </a:r>
            <a:endParaRPr b="1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1600" lvl="1" marL="800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Malgun Gothic"/>
              <a:buAutoNum type="arabicPeriod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공백과 도구</a:t>
            </a:r>
            <a:endParaRPr b="0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2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(공백과 도구 동시 추출시. 최종 키워드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en-US" sz="1100" u="none" cap="none" strike="noStrike">
                <a:solidFill>
                  <a:srgbClr val="CE9178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도구)</a:t>
            </a:r>
            <a:endParaRPr b="0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1600" lvl="1" marL="800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Malgun Gothic"/>
              <a:buAutoNum type="arabicPeriod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기타 언어 필터</a:t>
            </a:r>
            <a:endParaRPr b="0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1600" lvl="1" marL="8001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Malgun Gothic"/>
              <a:buAutoNum type="arabicPeriod"/>
            </a:pP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한국어/영어 키워드만 반환 </a:t>
            </a:r>
            <a:endParaRPr b="0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84150" lvl="3" marL="1657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30" y="3968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24"/>
          <p:cNvSpPr/>
          <p:nvPr/>
        </p:nvSpPr>
        <p:spPr>
          <a:xfrm rot="10800000">
            <a:off x="174171" y="9688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15" name="Google Shape;715;p24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716" name="Google Shape;716;p24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7" name="Google Shape;717;p24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718" name="Google Shape;718;p24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9" name="Google Shape;719;p24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24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24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24"/>
          <p:cNvSpPr txBox="1"/>
          <p:nvPr/>
        </p:nvSpPr>
        <p:spPr>
          <a:xfrm>
            <a:off x="725381" y="2311194"/>
            <a:ext cx="4827164" cy="2999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로봇 동작 과정에서 발생하는 중요 데이터를 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시간별 텍스트화를 통해 기록 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stt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 음성 인식 텍스트 저장 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get_keyword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키워드 추출 텍스트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저장</a:t>
            </a:r>
            <a:r>
              <a:rPr b="0" i="0" lang="en-US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robot_control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도구 좌표 텍스트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저장</a:t>
            </a:r>
            <a:r>
              <a:rPr b="0" i="0" lang="en-US" sz="1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3" name="Google Shape;723;p24"/>
          <p:cNvSpPr txBox="1"/>
          <p:nvPr/>
        </p:nvSpPr>
        <p:spPr>
          <a:xfrm>
            <a:off x="743615" y="1430219"/>
            <a:ext cx="103244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Data_logs  -  텍스트 기록</a:t>
            </a:r>
            <a:endParaRPr b="1" sz="18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4" name="Google Shape;724;p24"/>
          <p:cNvSpPr/>
          <p:nvPr/>
        </p:nvSpPr>
        <p:spPr>
          <a:xfrm>
            <a:off x="541891" y="1539006"/>
            <a:ext cx="101147" cy="113869"/>
          </a:xfrm>
          <a:custGeom>
            <a:rect b="b" l="l" r="r" t="t"/>
            <a:pathLst>
              <a:path extrusionOk="0" h="506845" w="450214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</a:ln>
          <a:effectLst>
            <a:outerShdw blurRad="50800" rotWithShape="0" algn="t" dir="5400000" dist="38100">
              <a:srgbClr val="3378C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스크린샷, 디스플레이, 폰트이(가) 표시된 사진&#10;&#10;AI 생성 콘텐츠는 정확하지 않을 수 있습니다." id="725" name="Google Shape;725;p24"/>
          <p:cNvPicPr preferRelativeResize="0"/>
          <p:nvPr/>
        </p:nvPicPr>
        <p:blipFill rotWithShape="1">
          <a:blip r:embed="rId5">
            <a:alphaModFix/>
          </a:blip>
          <a:srcRect b="18980" l="8971" r="8663" t="19263"/>
          <a:stretch/>
        </p:blipFill>
        <p:spPr>
          <a:xfrm>
            <a:off x="5514707" y="2850944"/>
            <a:ext cx="6406519" cy="2241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84" y="-2077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25"/>
          <p:cNvSpPr/>
          <p:nvPr/>
        </p:nvSpPr>
        <p:spPr>
          <a:xfrm rot="10800000">
            <a:off x="174171" y="9688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33" name="Google Shape;733;p25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734" name="Google Shape;734;p25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5" name="Google Shape;735;p25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736" name="Google Shape;736;p25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7" name="Google Shape;737;p25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5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9" name="Google Shape;739;p25"/>
          <p:cNvGrpSpPr/>
          <p:nvPr/>
        </p:nvGrpSpPr>
        <p:grpSpPr>
          <a:xfrm>
            <a:off x="541891" y="1351050"/>
            <a:ext cx="10526159" cy="784830"/>
            <a:chOff x="541891" y="1351050"/>
            <a:chExt cx="10526159" cy="784830"/>
          </a:xfrm>
        </p:grpSpPr>
        <p:sp>
          <p:nvSpPr>
            <p:cNvPr id="740" name="Google Shape;740;p25"/>
            <p:cNvSpPr txBox="1"/>
            <p:nvPr/>
          </p:nvSpPr>
          <p:spPr>
            <a:xfrm>
              <a:off x="743615" y="1351050"/>
              <a:ext cx="10324435" cy="7848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명령어 - OOO 가져와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742" name="Google Shape;742;p25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25"/>
          <p:cNvSpPr txBox="1"/>
          <p:nvPr/>
        </p:nvSpPr>
        <p:spPr>
          <a:xfrm>
            <a:off x="930234" y="4087090"/>
            <a:ext cx="22958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Realsense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카메라로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물품 좌표 확인</a:t>
            </a:r>
            <a:endParaRPr/>
          </a:p>
        </p:txBody>
      </p:sp>
      <p:sp>
        <p:nvSpPr>
          <p:cNvPr id="744" name="Google Shape;744;p25"/>
          <p:cNvSpPr txBox="1"/>
          <p:nvPr/>
        </p:nvSpPr>
        <p:spPr>
          <a:xfrm>
            <a:off x="4267694" y="4089565"/>
            <a:ext cx="30653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좌표로 movel 명령 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그리퍼 grip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5" name="Google Shape;745;p25"/>
          <p:cNvSpPr txBox="1"/>
          <p:nvPr/>
        </p:nvSpPr>
        <p:spPr>
          <a:xfrm>
            <a:off x="8466116" y="4121727"/>
            <a:ext cx="31519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Face yolo로 사람 위치 sub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6" name="Google Shape;746;p25"/>
          <p:cNvSpPr txBox="1"/>
          <p:nvPr/>
        </p:nvSpPr>
        <p:spPr>
          <a:xfrm>
            <a:off x="2530928" y="6410201"/>
            <a:ext cx="1912422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사람 위치로 이동</a:t>
            </a:r>
            <a:endParaRPr/>
          </a:p>
        </p:txBody>
      </p:sp>
      <p:sp>
        <p:nvSpPr>
          <p:cNvPr id="747" name="Google Shape;747;p25"/>
          <p:cNvSpPr txBox="1"/>
          <p:nvPr/>
        </p:nvSpPr>
        <p:spPr>
          <a:xfrm>
            <a:off x="6650182" y="6214753"/>
            <a:ext cx="26843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안내 멘트 이후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그리퍼 외력 5초간 감지</a:t>
            </a:r>
            <a:endParaRPr/>
          </a:p>
        </p:txBody>
      </p:sp>
      <p:pic>
        <p:nvPicPr>
          <p:cNvPr descr="텍스트, 스크린샷, 컴퓨터, 멀티미디어이(가) 표시된 사진&#10;&#10;AI 생성 콘텐츠는 정확하지 않을 수 있습니다." id="748" name="Google Shape;74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9259" y="2298404"/>
            <a:ext cx="1962728" cy="16635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사람, 인간의 얼굴, 벽, 의류이(가) 표시된 사진&#10;&#10;AI 생성 콘텐츠는 정확하지 않을 수 있습니다." id="749" name="Google Shape;74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56516" y="2375065"/>
            <a:ext cx="2110941" cy="1583378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5"/>
          <p:cNvSpPr/>
          <p:nvPr/>
        </p:nvSpPr>
        <p:spPr>
          <a:xfrm>
            <a:off x="3364675" y="3156857"/>
            <a:ext cx="663038" cy="45522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1" name="Google Shape;751;p25"/>
          <p:cNvSpPr/>
          <p:nvPr/>
        </p:nvSpPr>
        <p:spPr>
          <a:xfrm>
            <a:off x="7521038" y="3127168"/>
            <a:ext cx="663038" cy="45522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2" name="Google Shape;752;p25"/>
          <p:cNvSpPr/>
          <p:nvPr/>
        </p:nvSpPr>
        <p:spPr>
          <a:xfrm>
            <a:off x="5432960" y="5522025"/>
            <a:ext cx="663038" cy="45522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서있는 사람 - 무료 사람들개 아이콘" id="753" name="Google Shape;75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53029" y="5056906"/>
            <a:ext cx="1329580" cy="1355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파일:Robot arm icon.svg - 위키백과, 우리 모두의 백과사전" id="754" name="Google Shape;754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10815" y="5337649"/>
            <a:ext cx="1086345" cy="10614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botic arm - Free industry icons" id="755" name="Google Shape;755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34197" y="2267197"/>
            <a:ext cx="1660567" cy="16902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파일:Robot arm icon.svg - 위키백과, 우리 모두의 백과사전" id="756" name="Google Shape;756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39074" y="4743882"/>
            <a:ext cx="1482189" cy="1477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26"/>
          <p:cNvSpPr/>
          <p:nvPr/>
        </p:nvSpPr>
        <p:spPr>
          <a:xfrm rot="10800000">
            <a:off x="174171" y="9688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63" name="Google Shape;763;p26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764" name="Google Shape;764;p26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5" name="Google Shape;765;p26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766" name="Google Shape;766;p26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7" name="Google Shape;767;p26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26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9" name="Google Shape;769;p26"/>
          <p:cNvGrpSpPr/>
          <p:nvPr/>
        </p:nvGrpSpPr>
        <p:grpSpPr>
          <a:xfrm>
            <a:off x="541891" y="1351050"/>
            <a:ext cx="10526159" cy="784830"/>
            <a:chOff x="541891" y="1351050"/>
            <a:chExt cx="10526159" cy="784830"/>
          </a:xfrm>
        </p:grpSpPr>
        <p:sp>
          <p:nvSpPr>
            <p:cNvPr id="770" name="Google Shape;770;p26"/>
            <p:cNvSpPr txBox="1"/>
            <p:nvPr/>
          </p:nvSpPr>
          <p:spPr>
            <a:xfrm>
              <a:off x="743615" y="1351050"/>
              <a:ext cx="10324435" cy="7848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명령어 - OOO 가져와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1" name="Google Shape;771;p26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772" name="Google Shape;772;p26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26"/>
          <p:cNvSpPr txBox="1"/>
          <p:nvPr/>
        </p:nvSpPr>
        <p:spPr>
          <a:xfrm>
            <a:off x="6777810" y="6243097"/>
            <a:ext cx="30653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계속 물품을 잡은 채로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wakeup 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명령어 대기</a:t>
            </a:r>
            <a:endParaRPr/>
          </a:p>
        </p:txBody>
      </p:sp>
      <p:sp>
        <p:nvSpPr>
          <p:cNvPr id="774" name="Google Shape;774;p26"/>
          <p:cNvSpPr txBox="1"/>
          <p:nvPr/>
        </p:nvSpPr>
        <p:spPr>
          <a:xfrm>
            <a:off x="6694023" y="3826598"/>
            <a:ext cx="315190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그리퍼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release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후 다음 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wakeup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명령어 대기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5" name="Google Shape;775;p26"/>
          <p:cNvSpPr txBox="1"/>
          <p:nvPr/>
        </p:nvSpPr>
        <p:spPr>
          <a:xfrm>
            <a:off x="1051718" y="5497199"/>
            <a:ext cx="26843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안내 멘트 이후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그리퍼 외력 5초간 감지</a:t>
            </a:r>
            <a:endParaRPr/>
          </a:p>
        </p:txBody>
      </p:sp>
      <p:cxnSp>
        <p:nvCxnSpPr>
          <p:cNvPr id="776" name="Google Shape;776;p26"/>
          <p:cNvCxnSpPr/>
          <p:nvPr/>
        </p:nvCxnSpPr>
        <p:spPr>
          <a:xfrm>
            <a:off x="3972186" y="4100836"/>
            <a:ext cx="2682393" cy="116663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77" name="Google Shape;777;p26"/>
          <p:cNvCxnSpPr/>
          <p:nvPr/>
        </p:nvCxnSpPr>
        <p:spPr>
          <a:xfrm flipH="1" rot="10800000">
            <a:off x="3966138" y="3084285"/>
            <a:ext cx="2686242" cy="878553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실내, 벽, 기계, 공구이(가) 표시된 사진&#10;&#10;AI 생성 콘텐츠는 정확하지 않을 수 있습니다." id="778" name="Google Shape;778;p26"/>
          <p:cNvPicPr preferRelativeResize="0"/>
          <p:nvPr/>
        </p:nvPicPr>
        <p:blipFill rotWithShape="1">
          <a:blip r:embed="rId4">
            <a:alphaModFix/>
          </a:blip>
          <a:srcRect b="7210" l="0" r="0" t="20028"/>
          <a:stretch/>
        </p:blipFill>
        <p:spPr>
          <a:xfrm>
            <a:off x="971550" y="2619375"/>
            <a:ext cx="2838455" cy="27516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실내, 사람, 벽, 기계이(가) 표시된 사진&#10;&#10;AI 생성 콘텐츠는 정확하지 않을 수 있습니다." id="779" name="Google Shape;779;p26"/>
          <p:cNvPicPr preferRelativeResize="0"/>
          <p:nvPr/>
        </p:nvPicPr>
        <p:blipFill rotWithShape="1">
          <a:blip r:embed="rId5">
            <a:alphaModFix/>
          </a:blip>
          <a:srcRect b="27146" l="7706" r="-1122" t="29489"/>
          <a:stretch/>
        </p:blipFill>
        <p:spPr>
          <a:xfrm>
            <a:off x="6996885" y="2046375"/>
            <a:ext cx="2838455" cy="177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실내, 기계, 벽, 의료 장비이(가) 표시된 사진&#10;&#10;AI 생성 콘텐츠는 정확하지 않을 수 있습니다." id="780" name="Google Shape;780;p26"/>
          <p:cNvPicPr preferRelativeResize="0"/>
          <p:nvPr/>
        </p:nvPicPr>
        <p:blipFill rotWithShape="1">
          <a:blip r:embed="rId6">
            <a:alphaModFix/>
          </a:blip>
          <a:srcRect b="32777" l="23148" r="0" t="30972"/>
          <a:stretch/>
        </p:blipFill>
        <p:spPr>
          <a:xfrm>
            <a:off x="7003964" y="4482115"/>
            <a:ext cx="2838453" cy="1771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84" y="-2077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27"/>
          <p:cNvSpPr/>
          <p:nvPr/>
        </p:nvSpPr>
        <p:spPr>
          <a:xfrm rot="10800000">
            <a:off x="174171" y="9688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88" name="Google Shape;788;p27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789" name="Google Shape;789;p27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0" name="Google Shape;790;p27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791" name="Google Shape;791;p27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2" name="Google Shape;792;p27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27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4" name="Google Shape;794;p27"/>
          <p:cNvGrpSpPr/>
          <p:nvPr/>
        </p:nvGrpSpPr>
        <p:grpSpPr>
          <a:xfrm>
            <a:off x="541891" y="1351050"/>
            <a:ext cx="10526159" cy="784830"/>
            <a:chOff x="541891" y="1351050"/>
            <a:chExt cx="10526159" cy="784830"/>
          </a:xfrm>
        </p:grpSpPr>
        <p:sp>
          <p:nvSpPr>
            <p:cNvPr id="795" name="Google Shape;795;p27"/>
            <p:cNvSpPr txBox="1"/>
            <p:nvPr/>
          </p:nvSpPr>
          <p:spPr>
            <a:xfrm>
              <a:off x="743615" y="1351050"/>
              <a:ext cx="10324435" cy="7848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명령어 - 정리해, 갖다놔</a:t>
              </a:r>
              <a:endParaRPr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797" name="Google Shape;797;p27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"/>
          <p:cNvSpPr txBox="1"/>
          <p:nvPr/>
        </p:nvSpPr>
        <p:spPr>
          <a:xfrm>
            <a:off x="609599" y="3561443"/>
            <a:ext cx="27432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그리퍼를 닫아 물품을 집음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9" name="Google Shape;799;p27"/>
          <p:cNvSpPr txBox="1"/>
          <p:nvPr/>
        </p:nvSpPr>
        <p:spPr>
          <a:xfrm>
            <a:off x="176733" y="4015050"/>
            <a:ext cx="36407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※사용자가 물품을 집지 않았을 경우 생략※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0" name="Google Shape;800;p27"/>
          <p:cNvSpPr txBox="1"/>
          <p:nvPr/>
        </p:nvSpPr>
        <p:spPr>
          <a:xfrm>
            <a:off x="4057738" y="3723541"/>
            <a:ext cx="3376724" cy="3678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이전에 저장한 물품의 좌표로 이동</a:t>
            </a:r>
            <a:endParaRPr/>
          </a:p>
        </p:txBody>
      </p:sp>
      <p:sp>
        <p:nvSpPr>
          <p:cNvPr id="801" name="Google Shape;801;p27"/>
          <p:cNvSpPr txBox="1"/>
          <p:nvPr/>
        </p:nvSpPr>
        <p:spPr>
          <a:xfrm>
            <a:off x="7937500" y="3754666"/>
            <a:ext cx="27432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그리퍼 </a:t>
            </a: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release</a:t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2" name="Google Shape;802;p27"/>
          <p:cNvSpPr txBox="1"/>
          <p:nvPr/>
        </p:nvSpPr>
        <p:spPr>
          <a:xfrm>
            <a:off x="2263624" y="6494447"/>
            <a:ext cx="17876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 위치로 이동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3" name="Google Shape;803;p27"/>
          <p:cNvSpPr txBox="1"/>
          <p:nvPr/>
        </p:nvSpPr>
        <p:spPr>
          <a:xfrm>
            <a:off x="6580414" y="6439957"/>
            <a:ext cx="27250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</a:t>
            </a: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wakeup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명령어 대기​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4" name="Google Shape;804;p27"/>
          <p:cNvSpPr/>
          <p:nvPr/>
        </p:nvSpPr>
        <p:spPr>
          <a:xfrm>
            <a:off x="7029971" y="2619772"/>
            <a:ext cx="808180" cy="45522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5" name="Google Shape;805;p27"/>
          <p:cNvSpPr/>
          <p:nvPr/>
        </p:nvSpPr>
        <p:spPr>
          <a:xfrm>
            <a:off x="3244161" y="2650009"/>
            <a:ext cx="808180" cy="45522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6" name="Google Shape;806;p27"/>
          <p:cNvSpPr/>
          <p:nvPr/>
        </p:nvSpPr>
        <p:spPr>
          <a:xfrm>
            <a:off x="5040304" y="5215561"/>
            <a:ext cx="808180" cy="45522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실내, 벽, 기계, 공구이(가) 표시된 사진&#10;&#10;AI 생성 콘텐츠는 정확하지 않을 수 있습니다." id="807" name="Google Shape;807;p27"/>
          <p:cNvPicPr preferRelativeResize="0"/>
          <p:nvPr/>
        </p:nvPicPr>
        <p:blipFill rotWithShape="1">
          <a:blip r:embed="rId5">
            <a:alphaModFix/>
          </a:blip>
          <a:srcRect b="28211" l="16107" r="-185" t="30227"/>
          <a:stretch/>
        </p:blipFill>
        <p:spPr>
          <a:xfrm>
            <a:off x="609600" y="1990725"/>
            <a:ext cx="2386542" cy="1571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공구, 기계, 드릴, 실내이(가) 표시된 사진&#10;&#10;AI 생성 콘텐츠는 정확하지 않을 수 있습니다." id="808" name="Google Shape;808;p27"/>
          <p:cNvPicPr preferRelativeResize="0"/>
          <p:nvPr/>
        </p:nvPicPr>
        <p:blipFill rotWithShape="1">
          <a:blip r:embed="rId6">
            <a:alphaModFix/>
          </a:blip>
          <a:srcRect b="30086" l="11842" r="12339" t="29135"/>
          <a:stretch/>
        </p:blipFill>
        <p:spPr>
          <a:xfrm>
            <a:off x="4406685" y="2007825"/>
            <a:ext cx="2411858" cy="15710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공구, 기계, 드릴, 플라스틱이(가) 표시된 사진&#10;&#10;AI 생성 콘텐츠는 정확하지 않을 수 있습니다." id="809" name="Google Shape;809;p27"/>
          <p:cNvPicPr preferRelativeResize="0"/>
          <p:nvPr/>
        </p:nvPicPr>
        <p:blipFill rotWithShape="1">
          <a:blip r:embed="rId7">
            <a:alphaModFix/>
          </a:blip>
          <a:srcRect b="33044" l="15529" r="13704" t="29483"/>
          <a:stretch/>
        </p:blipFill>
        <p:spPr>
          <a:xfrm>
            <a:off x="8085364" y="1920419"/>
            <a:ext cx="2449292" cy="16910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기계, 과학 기기, 공구, 실내이(가) 표시된 사진&#10;&#10;AI 생성 콘텐츠는 정확하지 않을 수 있습니다." id="810" name="Google Shape;810;p27"/>
          <p:cNvPicPr preferRelativeResize="0"/>
          <p:nvPr/>
        </p:nvPicPr>
        <p:blipFill rotWithShape="1">
          <a:blip r:embed="rId8">
            <a:alphaModFix/>
          </a:blip>
          <a:srcRect b="19699" l="0" r="0" t="-303"/>
          <a:stretch/>
        </p:blipFill>
        <p:spPr>
          <a:xfrm>
            <a:off x="2143125" y="4465503"/>
            <a:ext cx="1819275" cy="1955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iting - Free icons" id="811" name="Google Shape;811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24725" y="4533900"/>
            <a:ext cx="1219200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28"/>
          <p:cNvSpPr/>
          <p:nvPr/>
        </p:nvSpPr>
        <p:spPr>
          <a:xfrm rot="10800000">
            <a:off x="174171" y="9688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18" name="Google Shape;818;p28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819" name="Google Shape;819;p28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0" name="Google Shape;820;p28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821" name="Google Shape;821;p28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2" name="Google Shape;822;p28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28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4" name="Google Shape;824;p28"/>
          <p:cNvGrpSpPr/>
          <p:nvPr/>
        </p:nvGrpSpPr>
        <p:grpSpPr>
          <a:xfrm>
            <a:off x="541891" y="1351050"/>
            <a:ext cx="10526159" cy="784830"/>
            <a:chOff x="541891" y="1351050"/>
            <a:chExt cx="10526159" cy="784830"/>
          </a:xfrm>
        </p:grpSpPr>
        <p:sp>
          <p:nvSpPr>
            <p:cNvPr id="825" name="Google Shape;825;p28"/>
            <p:cNvSpPr txBox="1"/>
            <p:nvPr/>
          </p:nvSpPr>
          <p:spPr>
            <a:xfrm>
              <a:off x="743615" y="1351050"/>
              <a:ext cx="10324435" cy="7848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명령어 - 돌아가</a:t>
              </a:r>
              <a:endParaRPr b="1"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6" name="Google Shape;826;p28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827" name="Google Shape;827;p28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28"/>
          <p:cNvSpPr/>
          <p:nvPr/>
        </p:nvSpPr>
        <p:spPr>
          <a:xfrm>
            <a:off x="5113179" y="4278633"/>
            <a:ext cx="1836276" cy="43707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9" name="Google Shape;829;p28"/>
          <p:cNvSpPr txBox="1"/>
          <p:nvPr/>
        </p:nvSpPr>
        <p:spPr>
          <a:xfrm>
            <a:off x="542472" y="2148114"/>
            <a:ext cx="71881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</a:t>
            </a:r>
            <a:r>
              <a:rPr b="1"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realsense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 로지텍 카메라가 로봇팔에 의해 시야를 가릴 경우※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0" name="Google Shape;830;p28"/>
          <p:cNvSpPr txBox="1"/>
          <p:nvPr/>
        </p:nvSpPr>
        <p:spPr>
          <a:xfrm>
            <a:off x="815068" y="6158049"/>
            <a:ext cx="449398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 위치로 설정된 조인트각도로 </a:t>
            </a: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movej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실행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1" name="Google Shape;831;p28"/>
          <p:cNvSpPr txBox="1"/>
          <p:nvPr/>
        </p:nvSpPr>
        <p:spPr>
          <a:xfrm>
            <a:off x="6948110" y="6146498"/>
            <a:ext cx="27432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</a:t>
            </a: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wakeup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명령어 대기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기계, 과학 기기, 공구, 실내이(가) 표시된 사진&#10;&#10;AI 생성 콘텐츠는 정확하지 않을 수 있습니다." id="832" name="Google Shape;832;p28"/>
          <p:cNvPicPr preferRelativeResize="0"/>
          <p:nvPr/>
        </p:nvPicPr>
        <p:blipFill rotWithShape="1">
          <a:blip r:embed="rId4">
            <a:alphaModFix/>
          </a:blip>
          <a:srcRect b="19699" l="0" r="0" t="-303"/>
          <a:stretch/>
        </p:blipFill>
        <p:spPr>
          <a:xfrm>
            <a:off x="1771650" y="2998653"/>
            <a:ext cx="2762250" cy="2994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iting - Free icons" id="833" name="Google Shape;83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91375" y="3209925"/>
            <a:ext cx="2257425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615" y="255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29"/>
          <p:cNvSpPr/>
          <p:nvPr/>
        </p:nvSpPr>
        <p:spPr>
          <a:xfrm rot="10800000">
            <a:off x="174171" y="9688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41" name="Google Shape;841;p29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842" name="Google Shape;842;p29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3" name="Google Shape;843;p29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844" name="Google Shape;844;p29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5" name="Google Shape;845;p29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29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7" name="Google Shape;847;p29"/>
          <p:cNvGrpSpPr/>
          <p:nvPr/>
        </p:nvGrpSpPr>
        <p:grpSpPr>
          <a:xfrm>
            <a:off x="541891" y="1351050"/>
            <a:ext cx="10526159" cy="784830"/>
            <a:chOff x="541891" y="1351050"/>
            <a:chExt cx="10526159" cy="784830"/>
          </a:xfrm>
        </p:grpSpPr>
        <p:sp>
          <p:nvSpPr>
            <p:cNvPr id="848" name="Google Shape;848;p29"/>
            <p:cNvSpPr txBox="1"/>
            <p:nvPr/>
          </p:nvSpPr>
          <p:spPr>
            <a:xfrm>
              <a:off x="743615" y="1351050"/>
              <a:ext cx="10324435" cy="7848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명령어 - 여기로 와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9" name="Google Shape;849;p29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850" name="Google Shape;850;p29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29"/>
          <p:cNvSpPr/>
          <p:nvPr/>
        </p:nvSpPr>
        <p:spPr>
          <a:xfrm>
            <a:off x="3914843" y="2624007"/>
            <a:ext cx="1908847" cy="45522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2" name="Google Shape;852;p29"/>
          <p:cNvSpPr/>
          <p:nvPr/>
        </p:nvSpPr>
        <p:spPr>
          <a:xfrm rot="5400000">
            <a:off x="7220032" y="4110748"/>
            <a:ext cx="663038" cy="45522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3" name="Google Shape;853;p29"/>
          <p:cNvSpPr txBox="1"/>
          <p:nvPr/>
        </p:nvSpPr>
        <p:spPr>
          <a:xfrm>
            <a:off x="842525" y="3609823"/>
            <a:ext cx="301022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C270 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카메라로 인식한 사람의 좌표로 이동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4" name="Google Shape;854;p29"/>
          <p:cNvSpPr txBox="1"/>
          <p:nvPr/>
        </p:nvSpPr>
        <p:spPr>
          <a:xfrm>
            <a:off x="9036785" y="2533175"/>
            <a:ext cx="28575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만약 그리퍼에 물체가 있는 경우, 안내 멘트 이후 그리퍼 외력 5초간감지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5" name="Google Shape;855;p29"/>
          <p:cNvSpPr txBox="1"/>
          <p:nvPr/>
        </p:nvSpPr>
        <p:spPr>
          <a:xfrm>
            <a:off x="171104" y="6001100"/>
            <a:ext cx="4953406" cy="604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5초 안에 사람이 물건을 집으면, 그리퍼를 </a:t>
            </a: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release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후, 그 자리에서 다음 </a:t>
            </a: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wakeup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명령어 대기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6" name="Google Shape;856;p29"/>
          <p:cNvSpPr txBox="1"/>
          <p:nvPr/>
        </p:nvSpPr>
        <p:spPr>
          <a:xfrm>
            <a:off x="9002903" y="5279745"/>
            <a:ext cx="286043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5초 안에 사람이 물건을 집지 않으면, 계속 물품을 잡은 채다음 </a:t>
            </a: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wakeup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명령어 대기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7" name="Google Shape;857;p29"/>
          <p:cNvSpPr/>
          <p:nvPr/>
        </p:nvSpPr>
        <p:spPr>
          <a:xfrm rot="8700000">
            <a:off x="3971590" y="3970581"/>
            <a:ext cx="1895888" cy="45651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실내, 사람, 의류, 벽이(가) 표시된 사진&#10;&#10;AI 생성 콘텐츠는 정확하지 않을 수 있습니다." id="858" name="Google Shape;858;p29"/>
          <p:cNvPicPr preferRelativeResize="0"/>
          <p:nvPr/>
        </p:nvPicPr>
        <p:blipFill rotWithShape="1">
          <a:blip r:embed="rId5">
            <a:alphaModFix/>
          </a:blip>
          <a:srcRect b="28120" l="7594" r="13704" t="25000"/>
          <a:stretch/>
        </p:blipFill>
        <p:spPr>
          <a:xfrm>
            <a:off x="1027873" y="2038350"/>
            <a:ext cx="2652107" cy="1442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실내, 사람, 벽, 기계이(가) 표시된 사진&#10;&#10;AI 생성 콘텐츠는 정확하지 않을 수 있습니다." id="859" name="Google Shape;859;p29"/>
          <p:cNvPicPr preferRelativeResize="0"/>
          <p:nvPr/>
        </p:nvPicPr>
        <p:blipFill rotWithShape="1">
          <a:blip r:embed="rId6">
            <a:alphaModFix/>
          </a:blip>
          <a:srcRect b="27146" l="7706" r="-1122" t="29489"/>
          <a:stretch/>
        </p:blipFill>
        <p:spPr>
          <a:xfrm>
            <a:off x="1015185" y="4294275"/>
            <a:ext cx="2686055" cy="1693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실내, 기계, 벽, 의료 장비이(가) 표시된 사진&#10;&#10;AI 생성 콘텐츠는 정확하지 않을 수 있습니다." id="860" name="Google Shape;860;p29"/>
          <p:cNvPicPr preferRelativeResize="0"/>
          <p:nvPr/>
        </p:nvPicPr>
        <p:blipFill rotWithShape="1">
          <a:blip r:embed="rId7">
            <a:alphaModFix/>
          </a:blip>
          <a:srcRect b="32777" l="23148" r="0" t="30972"/>
          <a:stretch/>
        </p:blipFill>
        <p:spPr>
          <a:xfrm>
            <a:off x="6096000" y="4827675"/>
            <a:ext cx="2838453" cy="17716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실내, 기계, 벽, 의료 장비이(가) 표시된 사진&#10;&#10;AI 생성 콘텐츠는 정확하지 않을 수 있습니다." id="861" name="Google Shape;861;p29"/>
          <p:cNvPicPr preferRelativeResize="0"/>
          <p:nvPr/>
        </p:nvPicPr>
        <p:blipFill rotWithShape="1">
          <a:blip r:embed="rId7">
            <a:alphaModFix/>
          </a:blip>
          <a:srcRect b="32777" l="23148" r="0" t="30972"/>
          <a:stretch/>
        </p:blipFill>
        <p:spPr>
          <a:xfrm>
            <a:off x="6134100" y="2132100"/>
            <a:ext cx="2838453" cy="1771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38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"/>
          <p:cNvSpPr/>
          <p:nvPr/>
        </p:nvSpPr>
        <p:spPr>
          <a:xfrm rot="10800000">
            <a:off x="106612" y="104588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3" name="Google Shape;153;p3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154" name="Google Shape;154;p3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5" name="Google Shape;155;p3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개요</a:t>
              </a:r>
              <a:endParaRPr/>
            </a:p>
          </p:txBody>
        </p:sp>
        <p:sp>
          <p:nvSpPr>
            <p:cNvPr id="156" name="Google Shape;156;p3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7" name="Google Shape;157;p3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3"/>
          <p:cNvPicPr preferRelativeResize="0"/>
          <p:nvPr/>
        </p:nvPicPr>
        <p:blipFill rotWithShape="1">
          <a:blip r:embed="rId5">
            <a:alphaModFix/>
          </a:blip>
          <a:srcRect b="0" l="34974" r="0" t="0"/>
          <a:stretch/>
        </p:blipFill>
        <p:spPr>
          <a:xfrm rot="-6939650">
            <a:off x="1714" y="5530566"/>
            <a:ext cx="1452422" cy="91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434300">
            <a:off x="8621099" y="4762217"/>
            <a:ext cx="3710393" cy="1869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90202" y="3164584"/>
            <a:ext cx="178594" cy="178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327648">
            <a:off x="386995" y="5443343"/>
            <a:ext cx="186904" cy="20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"/>
          <p:cNvPicPr preferRelativeResize="0"/>
          <p:nvPr/>
        </p:nvPicPr>
        <p:blipFill rotWithShape="1">
          <a:blip r:embed="rId9">
            <a:alphaModFix/>
          </a:blip>
          <a:srcRect b="0" l="44921" r="0" t="0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"/>
          <p:cNvPicPr preferRelativeResize="0"/>
          <p:nvPr/>
        </p:nvPicPr>
        <p:blipFill rotWithShape="1">
          <a:blip r:embed="rId10">
            <a:alphaModFix/>
          </a:blip>
          <a:srcRect b="0" l="45412" r="0" t="0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0" y="5934670"/>
            <a:ext cx="12192000" cy="9233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3"/>
          <p:cNvGrpSpPr/>
          <p:nvPr/>
        </p:nvGrpSpPr>
        <p:grpSpPr>
          <a:xfrm>
            <a:off x="7339013" y="2344962"/>
            <a:ext cx="2122307" cy="3832181"/>
            <a:chOff x="7348911" y="2344962"/>
            <a:chExt cx="2122307" cy="3832181"/>
          </a:xfrm>
        </p:grpSpPr>
        <p:grpSp>
          <p:nvGrpSpPr>
            <p:cNvPr id="168" name="Google Shape;168;p3"/>
            <p:cNvGrpSpPr/>
            <p:nvPr/>
          </p:nvGrpSpPr>
          <p:grpSpPr>
            <a:xfrm>
              <a:off x="7348911" y="2567441"/>
              <a:ext cx="2122307" cy="3609702"/>
              <a:chOff x="2815881" y="2567441"/>
              <a:chExt cx="2122307" cy="3609702"/>
            </a:xfrm>
          </p:grpSpPr>
          <p:sp>
            <p:nvSpPr>
              <p:cNvPr id="169" name="Google Shape;169;p3"/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rotWithShape="0" algn="ctr" sy="102000">
                  <a:srgbClr val="FFD85C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71" name="Google Shape;171;p3"/>
            <p:cNvGrpSpPr/>
            <p:nvPr/>
          </p:nvGrpSpPr>
          <p:grpSpPr>
            <a:xfrm>
              <a:off x="8192766" y="2344962"/>
              <a:ext cx="418718" cy="380422"/>
              <a:chOff x="427587" y="2066948"/>
              <a:chExt cx="912263" cy="828829"/>
            </a:xfrm>
          </p:grpSpPr>
          <p:sp>
            <p:nvSpPr>
              <p:cNvPr id="172" name="Google Shape;172;p3"/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D85C"/>
              </a:solidFill>
              <a:ln cap="flat" cmpd="sng" w="12700">
                <a:solidFill>
                  <a:srgbClr val="FFD85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FFD85C">
                      <a:alpha val="38823"/>
                    </a:srgbClr>
                  </a:gs>
                  <a:gs pos="69000">
                    <a:srgbClr val="FFFFFF">
                      <a:alpha val="33725"/>
                    </a:srgbClr>
                  </a:gs>
                  <a:gs pos="100000">
                    <a:srgbClr val="FFFFFF">
                      <a:alpha val="33725"/>
                    </a:srgbClr>
                  </a:gs>
                </a:gsLst>
                <a:lin ang="150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p3"/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5" name="Google Shape;175;p3"/>
            <p:cNvSpPr txBox="1"/>
            <p:nvPr/>
          </p:nvSpPr>
          <p:spPr>
            <a:xfrm>
              <a:off x="7557944" y="3060042"/>
              <a:ext cx="1704241" cy="7355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프로젝트</a:t>
              </a:r>
              <a:br>
                <a:rPr b="1" lang="en-US" sz="19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en-US" sz="19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구조</a:t>
              </a:r>
              <a:endParaRPr b="1" sz="19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" name="Google Shape;176;p3"/>
          <p:cNvGrpSpPr/>
          <p:nvPr/>
        </p:nvGrpSpPr>
        <p:grpSpPr>
          <a:xfrm>
            <a:off x="462013" y="2344963"/>
            <a:ext cx="2288993" cy="3832180"/>
            <a:chOff x="471911" y="2344963"/>
            <a:chExt cx="2288993" cy="3832180"/>
          </a:xfrm>
        </p:grpSpPr>
        <p:grpSp>
          <p:nvGrpSpPr>
            <p:cNvPr id="177" name="Google Shape;177;p3"/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rotWithShape="0" algn="ctr" sy="102000">
                  <a:srgbClr val="3378C8">
                    <a:alpha val="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80" name="Google Shape;180;p3"/>
            <p:cNvSpPr txBox="1"/>
            <p:nvPr/>
          </p:nvSpPr>
          <p:spPr>
            <a:xfrm>
              <a:off x="484611" y="3000510"/>
              <a:ext cx="2097147" cy="371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주제 선정 배경 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81" name="Google Shape;181;p3"/>
            <p:cNvGrpSpPr/>
            <p:nvPr/>
          </p:nvGrpSpPr>
          <p:grpSpPr>
            <a:xfrm>
              <a:off x="1388467" y="2344963"/>
              <a:ext cx="418718" cy="416501"/>
              <a:chOff x="427587" y="2066948"/>
              <a:chExt cx="912263" cy="907434"/>
            </a:xfrm>
          </p:grpSpPr>
          <p:sp>
            <p:nvSpPr>
              <p:cNvPr id="182" name="Google Shape;182;p3"/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3378C8"/>
              </a:solidFill>
              <a:ln cap="flat" cmpd="sng" w="12700">
                <a:solidFill>
                  <a:srgbClr val="3378C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2069C2">
                      <a:alpha val="13725"/>
                    </a:srgbClr>
                  </a:gs>
                  <a:gs pos="69000">
                    <a:srgbClr val="FFFFFF">
                      <a:alpha val="2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4" name="Google Shape;184;p3"/>
              <p:cNvSpPr txBox="1"/>
              <p:nvPr/>
            </p:nvSpPr>
            <p:spPr>
              <a:xfrm>
                <a:off x="616568" y="2271883"/>
                <a:ext cx="557043" cy="702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5" name="Google Shape;185;p3"/>
            <p:cNvSpPr txBox="1"/>
            <p:nvPr/>
          </p:nvSpPr>
          <p:spPr>
            <a:xfrm>
              <a:off x="471911" y="4441121"/>
              <a:ext cx="2288993" cy="309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고령화</a:t>
              </a:r>
              <a:endParaRPr b="1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86" name="Google Shape;186;p3"/>
            <p:cNvCxnSpPr/>
            <p:nvPr/>
          </p:nvCxnSpPr>
          <p:spPr>
            <a:xfrm>
              <a:off x="1458728" y="4260129"/>
              <a:ext cx="208445" cy="0"/>
            </a:xfrm>
            <a:prstGeom prst="straightConnector1">
              <a:avLst/>
            </a:prstGeom>
            <a:noFill/>
            <a:ln cap="flat" cmpd="sng" w="19050">
              <a:solidFill>
                <a:srgbClr val="3378C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87" name="Google Shape;187;p3"/>
          <p:cNvGrpSpPr/>
          <p:nvPr/>
        </p:nvGrpSpPr>
        <p:grpSpPr>
          <a:xfrm>
            <a:off x="2783632" y="2361835"/>
            <a:ext cx="2122307" cy="3832181"/>
            <a:chOff x="2784169" y="2344962"/>
            <a:chExt cx="2122307" cy="3832181"/>
          </a:xfrm>
        </p:grpSpPr>
        <p:grpSp>
          <p:nvGrpSpPr>
            <p:cNvPr id="188" name="Google Shape;188;p3"/>
            <p:cNvGrpSpPr/>
            <p:nvPr/>
          </p:nvGrpSpPr>
          <p:grpSpPr>
            <a:xfrm>
              <a:off x="2784169" y="2567441"/>
              <a:ext cx="2122307" cy="3609702"/>
              <a:chOff x="2815881" y="2567441"/>
              <a:chExt cx="2122307" cy="3609702"/>
            </a:xfrm>
          </p:grpSpPr>
          <p:sp>
            <p:nvSpPr>
              <p:cNvPr id="189" name="Google Shape;189;p3"/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rotWithShape="0" algn="ctr" sy="102000">
                  <a:srgbClr val="FFD85C">
                    <a:alpha val="2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1" name="Google Shape;191;p3"/>
            <p:cNvGrpSpPr/>
            <p:nvPr/>
          </p:nvGrpSpPr>
          <p:grpSpPr>
            <a:xfrm>
              <a:off x="3677916" y="2344962"/>
              <a:ext cx="418718" cy="380422"/>
              <a:chOff x="427587" y="2066948"/>
              <a:chExt cx="912263" cy="828829"/>
            </a:xfrm>
          </p:grpSpPr>
          <p:sp>
            <p:nvSpPr>
              <p:cNvPr id="192" name="Google Shape;192;p3"/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D85C"/>
              </a:solidFill>
              <a:ln cap="flat" cmpd="sng" w="12700">
                <a:solidFill>
                  <a:srgbClr val="FFD85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FFD85C">
                      <a:alpha val="38823"/>
                    </a:srgbClr>
                  </a:gs>
                  <a:gs pos="69000">
                    <a:srgbClr val="FFFFFF">
                      <a:alpha val="33725"/>
                    </a:srgbClr>
                  </a:gs>
                  <a:gs pos="100000">
                    <a:srgbClr val="FFFFFF">
                      <a:alpha val="33725"/>
                    </a:srgbClr>
                  </a:gs>
                </a:gsLst>
                <a:lin ang="150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4" name="Google Shape;194;p3"/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5" name="Google Shape;195;p3"/>
            <p:cNvSpPr txBox="1"/>
            <p:nvPr/>
          </p:nvSpPr>
          <p:spPr>
            <a:xfrm>
              <a:off x="3046106" y="2964792"/>
              <a:ext cx="1704241" cy="7082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프로젝트</a:t>
              </a:r>
              <a:br>
                <a:rPr b="1" lang="en-US" sz="1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en-US" sz="19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내용 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p3"/>
            <p:cNvSpPr txBox="1"/>
            <p:nvPr/>
          </p:nvSpPr>
          <p:spPr>
            <a:xfrm>
              <a:off x="2784169" y="4405402"/>
              <a:ext cx="2122307" cy="718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서비스 로봇 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97" name="Google Shape;197;p3"/>
            <p:cNvCxnSpPr/>
            <p:nvPr/>
          </p:nvCxnSpPr>
          <p:spPr>
            <a:xfrm>
              <a:off x="3741100" y="4260129"/>
              <a:ext cx="208445" cy="0"/>
            </a:xfrm>
            <a:prstGeom prst="straightConnector1">
              <a:avLst/>
            </a:prstGeom>
            <a:noFill/>
            <a:ln cap="flat" cmpd="sng" w="19050">
              <a:solidFill>
                <a:srgbClr val="FFD85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98" name="Google Shape;198;p3"/>
          <p:cNvGrpSpPr/>
          <p:nvPr/>
        </p:nvGrpSpPr>
        <p:grpSpPr>
          <a:xfrm>
            <a:off x="5054374" y="2344962"/>
            <a:ext cx="2124575" cy="3832181"/>
            <a:chOff x="5064272" y="2344962"/>
            <a:chExt cx="2124575" cy="3832181"/>
          </a:xfrm>
        </p:grpSpPr>
        <p:grpSp>
          <p:nvGrpSpPr>
            <p:cNvPr id="199" name="Google Shape;199;p3"/>
            <p:cNvGrpSpPr/>
            <p:nvPr/>
          </p:nvGrpSpPr>
          <p:grpSpPr>
            <a:xfrm>
              <a:off x="5066540" y="2567441"/>
              <a:ext cx="2122307" cy="3609702"/>
              <a:chOff x="541891" y="2567441"/>
              <a:chExt cx="2122307" cy="3609702"/>
            </a:xfrm>
          </p:grpSpPr>
          <p:sp>
            <p:nvSpPr>
              <p:cNvPr id="200" name="Google Shape;200;p3"/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rotWithShape="0" algn="ctr" sy="102000">
                  <a:srgbClr val="3378C8">
                    <a:alpha val="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02" name="Google Shape;202;p3"/>
            <p:cNvGrpSpPr/>
            <p:nvPr/>
          </p:nvGrpSpPr>
          <p:grpSpPr>
            <a:xfrm>
              <a:off x="5913116" y="2344962"/>
              <a:ext cx="418718" cy="380422"/>
              <a:chOff x="427587" y="2066948"/>
              <a:chExt cx="912263" cy="828829"/>
            </a:xfrm>
          </p:grpSpPr>
          <p:sp>
            <p:nvSpPr>
              <p:cNvPr id="203" name="Google Shape;203;p3"/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3378C8"/>
              </a:solidFill>
              <a:ln cap="flat" cmpd="sng" w="12700">
                <a:solidFill>
                  <a:srgbClr val="3378C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2069C2">
                      <a:alpha val="13725"/>
                    </a:srgbClr>
                  </a:gs>
                  <a:gs pos="69000">
                    <a:srgbClr val="FFFFFF">
                      <a:alpha val="2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5" name="Google Shape;205;p3"/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6" name="Google Shape;206;p3"/>
            <p:cNvSpPr txBox="1"/>
            <p:nvPr/>
          </p:nvSpPr>
          <p:spPr>
            <a:xfrm>
              <a:off x="5275573" y="3060042"/>
              <a:ext cx="1704241" cy="6758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활용 장비 및 </a:t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개발환경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p3"/>
            <p:cNvSpPr txBox="1"/>
            <p:nvPr/>
          </p:nvSpPr>
          <p:spPr>
            <a:xfrm>
              <a:off x="5064272" y="4453027"/>
              <a:ext cx="2122307" cy="515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활용 장비 및 개발환경</a:t>
              </a:r>
              <a:endParaRPr b="1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08" name="Google Shape;208;p3"/>
            <p:cNvCxnSpPr/>
            <p:nvPr/>
          </p:nvCxnSpPr>
          <p:spPr>
            <a:xfrm>
              <a:off x="6021203" y="4260129"/>
              <a:ext cx="208445" cy="0"/>
            </a:xfrm>
            <a:prstGeom prst="straightConnector1">
              <a:avLst/>
            </a:prstGeom>
            <a:noFill/>
            <a:ln cap="flat" cmpd="sng" w="19050">
              <a:solidFill>
                <a:srgbClr val="3378C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09" name="Google Shape;209;p3"/>
          <p:cNvGrpSpPr/>
          <p:nvPr/>
        </p:nvGrpSpPr>
        <p:grpSpPr>
          <a:xfrm>
            <a:off x="9616850" y="2344962"/>
            <a:ext cx="2126842" cy="3832181"/>
            <a:chOff x="9626748" y="2344962"/>
            <a:chExt cx="2126842" cy="3832181"/>
          </a:xfrm>
        </p:grpSpPr>
        <p:grpSp>
          <p:nvGrpSpPr>
            <p:cNvPr id="210" name="Google Shape;210;p3"/>
            <p:cNvGrpSpPr/>
            <p:nvPr/>
          </p:nvGrpSpPr>
          <p:grpSpPr>
            <a:xfrm>
              <a:off x="9631283" y="2567441"/>
              <a:ext cx="2122307" cy="3609702"/>
              <a:chOff x="541891" y="2567441"/>
              <a:chExt cx="2122307" cy="3609702"/>
            </a:xfrm>
          </p:grpSpPr>
          <p:sp>
            <p:nvSpPr>
              <p:cNvPr id="211" name="Google Shape;211;p3"/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rotWithShape="0" algn="ctr" sy="102000">
                  <a:srgbClr val="3378C8">
                    <a:alpha val="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13" name="Google Shape;213;p3"/>
            <p:cNvGrpSpPr/>
            <p:nvPr/>
          </p:nvGrpSpPr>
          <p:grpSpPr>
            <a:xfrm>
              <a:off x="10477859" y="2344962"/>
              <a:ext cx="418718" cy="380422"/>
              <a:chOff x="427587" y="2066948"/>
              <a:chExt cx="912263" cy="828829"/>
            </a:xfrm>
          </p:grpSpPr>
          <p:sp>
            <p:nvSpPr>
              <p:cNvPr id="214" name="Google Shape;214;p3"/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3378C8"/>
              </a:solidFill>
              <a:ln cap="flat" cmpd="sng" w="12700">
                <a:solidFill>
                  <a:srgbClr val="3378C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rect b="b" l="l" r="r" t="t"/>
                <a:pathLst>
                  <a:path extrusionOk="0" h="766419" w="751712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0">
                    <a:srgbClr val="2069C2">
                      <a:alpha val="13725"/>
                    </a:srgbClr>
                  </a:gs>
                  <a:gs pos="69000">
                    <a:srgbClr val="FFFFFF">
                      <a:alpha val="2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6" name="Google Shape;216;p3"/>
              <p:cNvSpPr txBox="1"/>
              <p:nvPr/>
            </p:nvSpPr>
            <p:spPr>
              <a:xfrm>
                <a:off x="616568" y="2271884"/>
                <a:ext cx="557043" cy="5364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5</a:t>
                </a:r>
                <a:endParaRPr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7" name="Google Shape;217;p3"/>
            <p:cNvSpPr txBox="1"/>
            <p:nvPr/>
          </p:nvSpPr>
          <p:spPr>
            <a:xfrm>
              <a:off x="9833059" y="3060042"/>
              <a:ext cx="1704241" cy="6758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활용방안 및</a:t>
              </a:r>
              <a:br>
                <a:rPr b="1" lang="en-US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b="1" lang="en-US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기대 효과</a:t>
              </a:r>
              <a:endParaRPr/>
            </a:p>
          </p:txBody>
        </p:sp>
        <p:sp>
          <p:nvSpPr>
            <p:cNvPr id="218" name="Google Shape;218;p3"/>
            <p:cNvSpPr txBox="1"/>
            <p:nvPr/>
          </p:nvSpPr>
          <p:spPr>
            <a:xfrm>
              <a:off x="9626748" y="4453027"/>
              <a:ext cx="2122307" cy="5462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기대 효과와</a:t>
              </a:r>
              <a:br>
                <a:rPr b="1"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b="1"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비즈니스 실무 활용성</a:t>
              </a:r>
              <a:endParaRPr/>
            </a:p>
          </p:txBody>
        </p:sp>
        <p:cxnSp>
          <p:nvCxnSpPr>
            <p:cNvPr id="219" name="Google Shape;219;p3"/>
            <p:cNvCxnSpPr/>
            <p:nvPr/>
          </p:nvCxnSpPr>
          <p:spPr>
            <a:xfrm>
              <a:off x="10583679" y="4260129"/>
              <a:ext cx="208445" cy="0"/>
            </a:xfrm>
            <a:prstGeom prst="straightConnector1">
              <a:avLst/>
            </a:prstGeom>
            <a:noFill/>
            <a:ln cap="flat" cmpd="sng" w="19050">
              <a:solidFill>
                <a:srgbClr val="3378C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0" name="Google Shape;220;p3"/>
          <p:cNvSpPr txBox="1"/>
          <p:nvPr/>
        </p:nvSpPr>
        <p:spPr>
          <a:xfrm>
            <a:off x="7338107" y="4423998"/>
            <a:ext cx="2122307" cy="783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객체인식과 음성을 활용한</a:t>
            </a:r>
            <a:endParaRPr/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서비스로봇</a:t>
            </a:r>
            <a:endParaRPr/>
          </a:p>
        </p:txBody>
      </p:sp>
      <p:pic>
        <p:nvPicPr>
          <p:cNvPr descr="텍스트, 스크린샷, 그래픽, 폰트이(가) 표시된 사진&#10;&#10;AI 생성 콘텐츠는 정확하지 않을 수 있습니다." id="221" name="Google Shape;221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206146" y="4753429"/>
            <a:ext cx="1825067" cy="1070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oogle Shape;86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06" y="-2629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30"/>
          <p:cNvSpPr/>
          <p:nvPr/>
        </p:nvSpPr>
        <p:spPr>
          <a:xfrm rot="10800000">
            <a:off x="174171" y="9688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69" name="Google Shape;869;p30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870" name="Google Shape;870;p30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1" name="Google Shape;871;p30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872" name="Google Shape;872;p30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3" name="Google Shape;873;p30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30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5" name="Google Shape;875;p30"/>
          <p:cNvGrpSpPr/>
          <p:nvPr/>
        </p:nvGrpSpPr>
        <p:grpSpPr>
          <a:xfrm>
            <a:off x="541891" y="1351050"/>
            <a:ext cx="10526159" cy="784830"/>
            <a:chOff x="541891" y="1351050"/>
            <a:chExt cx="10526159" cy="784830"/>
          </a:xfrm>
        </p:grpSpPr>
        <p:sp>
          <p:nvSpPr>
            <p:cNvPr id="876" name="Google Shape;876;p30"/>
            <p:cNvSpPr txBox="1"/>
            <p:nvPr/>
          </p:nvSpPr>
          <p:spPr>
            <a:xfrm>
              <a:off x="743615" y="1351050"/>
              <a:ext cx="10324435" cy="7848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명령어 - 위/아래/오른쪽/왼쪽/앞/뒤</a:t>
              </a:r>
              <a:endParaRPr b="1"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878" name="Google Shape;878;p30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30"/>
          <p:cNvSpPr txBox="1"/>
          <p:nvPr/>
        </p:nvSpPr>
        <p:spPr>
          <a:xfrm>
            <a:off x="3441041" y="2222400"/>
            <a:ext cx="2743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위치로 일정 거리만큼 이동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0" name="Google Shape;880;p30"/>
          <p:cNvSpPr txBox="1"/>
          <p:nvPr/>
        </p:nvSpPr>
        <p:spPr>
          <a:xfrm>
            <a:off x="3386289" y="5274570"/>
            <a:ext cx="27432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5초 안에 사람이 물건을 집으면, 그리퍼를</a:t>
            </a: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release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후, 그 자리에서 다음 </a:t>
            </a: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wakeup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명령어 대기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1" name="Google Shape;881;p30"/>
          <p:cNvSpPr/>
          <p:nvPr/>
        </p:nvSpPr>
        <p:spPr>
          <a:xfrm>
            <a:off x="6647313" y="2249083"/>
            <a:ext cx="2097974" cy="1048987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 화면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캡쳐</a:t>
            </a:r>
            <a:endParaRPr/>
          </a:p>
        </p:txBody>
      </p:sp>
      <p:sp>
        <p:nvSpPr>
          <p:cNvPr id="882" name="Google Shape;882;p30"/>
          <p:cNvSpPr/>
          <p:nvPr/>
        </p:nvSpPr>
        <p:spPr>
          <a:xfrm>
            <a:off x="6648561" y="5121701"/>
            <a:ext cx="2097974" cy="1048987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 화면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캡쳐</a:t>
            </a:r>
            <a:endParaRPr/>
          </a:p>
        </p:txBody>
      </p:sp>
      <p:sp>
        <p:nvSpPr>
          <p:cNvPr id="883" name="Google Shape;883;p30"/>
          <p:cNvSpPr/>
          <p:nvPr/>
        </p:nvSpPr>
        <p:spPr>
          <a:xfrm>
            <a:off x="1115517" y="5277435"/>
            <a:ext cx="2097974" cy="104121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 화면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캡쳐</a:t>
            </a:r>
            <a:endParaRPr/>
          </a:p>
        </p:txBody>
      </p:sp>
      <p:pic>
        <p:nvPicPr>
          <p:cNvPr descr="실내, 사람, 벽, 기계이(가) 표시된 사진&#10;&#10;AI 생성 콘텐츠는 정확하지 않을 수 있습니다." id="884" name="Google Shape;884;p30"/>
          <p:cNvPicPr preferRelativeResize="0"/>
          <p:nvPr/>
        </p:nvPicPr>
        <p:blipFill rotWithShape="1">
          <a:blip r:embed="rId5">
            <a:alphaModFix/>
          </a:blip>
          <a:srcRect b="27146" l="7706" r="-1122" t="29489"/>
          <a:stretch/>
        </p:blipFill>
        <p:spPr>
          <a:xfrm>
            <a:off x="543912" y="4757997"/>
            <a:ext cx="2838455" cy="177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기계, 신발류, 공구, 사람이(가) 표시된 사진&#10;&#10;AI 생성 콘텐츠는 정확하지 않을 수 있습니다." id="885" name="Google Shape;885;p30"/>
          <p:cNvPicPr preferRelativeResize="0"/>
          <p:nvPr/>
        </p:nvPicPr>
        <p:blipFill rotWithShape="1">
          <a:blip r:embed="rId6">
            <a:alphaModFix/>
          </a:blip>
          <a:srcRect b="-232" l="0" r="1169" t="35580"/>
          <a:stretch/>
        </p:blipFill>
        <p:spPr>
          <a:xfrm>
            <a:off x="543379" y="2035869"/>
            <a:ext cx="2887941" cy="2523326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30"/>
          <p:cNvSpPr/>
          <p:nvPr/>
        </p:nvSpPr>
        <p:spPr>
          <a:xfrm>
            <a:off x="3914843" y="2624007"/>
            <a:ext cx="1908847" cy="45522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7" name="Google Shape;887;p30"/>
          <p:cNvSpPr/>
          <p:nvPr/>
        </p:nvSpPr>
        <p:spPr>
          <a:xfrm rot="8700000">
            <a:off x="3971590" y="3970581"/>
            <a:ext cx="1895888" cy="45651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8" name="Google Shape;888;p30"/>
          <p:cNvSpPr/>
          <p:nvPr/>
        </p:nvSpPr>
        <p:spPr>
          <a:xfrm rot="5400000">
            <a:off x="7220032" y="4110748"/>
            <a:ext cx="663038" cy="45522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9" name="Google Shape;889;p30"/>
          <p:cNvSpPr txBox="1"/>
          <p:nvPr/>
        </p:nvSpPr>
        <p:spPr>
          <a:xfrm>
            <a:off x="9036785" y="2533175"/>
            <a:ext cx="28575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만약 그리퍼에 물체가 있는 경우, 안내 멘트 이후 그리퍼 외력 5초간감지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실내, 기계, 벽, 의료 장비이(가) 표시된 사진&#10;&#10;AI 생성 콘텐츠는 정확하지 않을 수 있습니다." id="890" name="Google Shape;890;p30"/>
          <p:cNvPicPr preferRelativeResize="0"/>
          <p:nvPr/>
        </p:nvPicPr>
        <p:blipFill rotWithShape="1">
          <a:blip r:embed="rId7">
            <a:alphaModFix/>
          </a:blip>
          <a:srcRect b="32777" l="23148" r="0" t="30972"/>
          <a:stretch/>
        </p:blipFill>
        <p:spPr>
          <a:xfrm>
            <a:off x="6096000" y="4827675"/>
            <a:ext cx="2838453" cy="17716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실내, 기계, 벽, 의료 장비이(가) 표시된 사진&#10;&#10;AI 생성 콘텐츠는 정확하지 않을 수 있습니다." id="891" name="Google Shape;891;p30"/>
          <p:cNvPicPr preferRelativeResize="0"/>
          <p:nvPr/>
        </p:nvPicPr>
        <p:blipFill rotWithShape="1">
          <a:blip r:embed="rId7">
            <a:alphaModFix/>
          </a:blip>
          <a:srcRect b="32777" l="23148" r="0" t="30972"/>
          <a:stretch/>
        </p:blipFill>
        <p:spPr>
          <a:xfrm>
            <a:off x="6134100" y="2132100"/>
            <a:ext cx="2838453" cy="1771658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30"/>
          <p:cNvSpPr txBox="1"/>
          <p:nvPr/>
        </p:nvSpPr>
        <p:spPr>
          <a:xfrm>
            <a:off x="9074757" y="5279745"/>
            <a:ext cx="296082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5초 안에 사람이 물건을 집지 않으면, 계속 물품을 잡은 채로 다음 </a:t>
            </a: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wakeup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명령어 대기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06" y="-2629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31"/>
          <p:cNvSpPr/>
          <p:nvPr/>
        </p:nvSpPr>
        <p:spPr>
          <a:xfrm rot="10800000">
            <a:off x="174171" y="9688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00" name="Google Shape;900;p31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901" name="Google Shape;901;p31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2" name="Google Shape;902;p31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903" name="Google Shape;903;p31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4" name="Google Shape;904;p31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31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6" name="Google Shape;906;p31"/>
          <p:cNvGrpSpPr/>
          <p:nvPr/>
        </p:nvGrpSpPr>
        <p:grpSpPr>
          <a:xfrm>
            <a:off x="541891" y="1351050"/>
            <a:ext cx="10526159" cy="784830"/>
            <a:chOff x="541891" y="1351050"/>
            <a:chExt cx="10526159" cy="784830"/>
          </a:xfrm>
        </p:grpSpPr>
        <p:sp>
          <p:nvSpPr>
            <p:cNvPr id="907" name="Google Shape;907;p31"/>
            <p:cNvSpPr txBox="1"/>
            <p:nvPr/>
          </p:nvSpPr>
          <p:spPr>
            <a:xfrm>
              <a:off x="743615" y="1351050"/>
              <a:ext cx="10324435" cy="7848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명령어 - 위/아래/오른쪽/왼쪽/앞/뒤</a:t>
              </a:r>
              <a:endParaRPr b="1"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40404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8" name="Google Shape;908;p31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909" name="Google Shape;909;p31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31"/>
          <p:cNvSpPr txBox="1"/>
          <p:nvPr/>
        </p:nvSpPr>
        <p:spPr>
          <a:xfrm>
            <a:off x="3386289" y="5274570"/>
            <a:ext cx="27432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5초 안에 사람이 물건을 집으면, 그리퍼를</a:t>
            </a: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release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후, 그 자리에서 다음 </a:t>
            </a: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wakeup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명령어 대기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1" name="Google Shape;911;p31"/>
          <p:cNvSpPr/>
          <p:nvPr/>
        </p:nvSpPr>
        <p:spPr>
          <a:xfrm>
            <a:off x="6647313" y="2249083"/>
            <a:ext cx="2097974" cy="1048987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 화면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캡쳐</a:t>
            </a:r>
            <a:endParaRPr/>
          </a:p>
        </p:txBody>
      </p:sp>
      <p:sp>
        <p:nvSpPr>
          <p:cNvPr id="912" name="Google Shape;912;p31"/>
          <p:cNvSpPr/>
          <p:nvPr/>
        </p:nvSpPr>
        <p:spPr>
          <a:xfrm>
            <a:off x="6648561" y="5121701"/>
            <a:ext cx="2097974" cy="1048987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 화면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캡쳐</a:t>
            </a:r>
            <a:endParaRPr/>
          </a:p>
        </p:txBody>
      </p:sp>
      <p:sp>
        <p:nvSpPr>
          <p:cNvPr id="913" name="Google Shape;913;p31"/>
          <p:cNvSpPr/>
          <p:nvPr/>
        </p:nvSpPr>
        <p:spPr>
          <a:xfrm>
            <a:off x="1115517" y="5277435"/>
            <a:ext cx="2097974" cy="104121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 화면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캡쳐</a:t>
            </a:r>
            <a:endParaRPr/>
          </a:p>
        </p:txBody>
      </p:sp>
      <p:pic>
        <p:nvPicPr>
          <p:cNvPr descr="실내, 사람, 벽, 기계이(가) 표시된 사진&#10;&#10;AI 생성 콘텐츠는 정확하지 않을 수 있습니다." id="914" name="Google Shape;914;p31"/>
          <p:cNvPicPr preferRelativeResize="0"/>
          <p:nvPr/>
        </p:nvPicPr>
        <p:blipFill rotWithShape="1">
          <a:blip r:embed="rId5">
            <a:alphaModFix/>
          </a:blip>
          <a:srcRect b="27146" l="7706" r="-1122" t="29489"/>
          <a:stretch/>
        </p:blipFill>
        <p:spPr>
          <a:xfrm>
            <a:off x="543912" y="4757997"/>
            <a:ext cx="2838455" cy="177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기계, 공구, 사람, 실내이(가) 표시된 사진&#10;&#10;AI 생성 콘텐츠는 정확하지 않을 수 있습니다." id="915" name="Google Shape;915;p31"/>
          <p:cNvPicPr preferRelativeResize="0"/>
          <p:nvPr/>
        </p:nvPicPr>
        <p:blipFill rotWithShape="1">
          <a:blip r:embed="rId6">
            <a:alphaModFix/>
          </a:blip>
          <a:srcRect b="0" l="3526" r="10577" t="36818"/>
          <a:stretch/>
        </p:blipFill>
        <p:spPr>
          <a:xfrm>
            <a:off x="540157" y="2037871"/>
            <a:ext cx="2815089" cy="2521459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31"/>
          <p:cNvSpPr/>
          <p:nvPr/>
        </p:nvSpPr>
        <p:spPr>
          <a:xfrm>
            <a:off x="3914843" y="2624007"/>
            <a:ext cx="1908847" cy="45522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7" name="Google Shape;917;p31"/>
          <p:cNvSpPr/>
          <p:nvPr/>
        </p:nvSpPr>
        <p:spPr>
          <a:xfrm rot="8700000">
            <a:off x="3971590" y="3970581"/>
            <a:ext cx="1895888" cy="45651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8" name="Google Shape;918;p31"/>
          <p:cNvSpPr/>
          <p:nvPr/>
        </p:nvSpPr>
        <p:spPr>
          <a:xfrm rot="5400000">
            <a:off x="7220032" y="4110748"/>
            <a:ext cx="663038" cy="45522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9" name="Google Shape;919;p31"/>
          <p:cNvSpPr txBox="1"/>
          <p:nvPr/>
        </p:nvSpPr>
        <p:spPr>
          <a:xfrm>
            <a:off x="9036785" y="2533175"/>
            <a:ext cx="28575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만약 그리퍼에 물체가 있는 경우, 안내 멘트 이후 그리퍼 외력 5초간감지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0" name="Google Shape;920;p31"/>
          <p:cNvSpPr txBox="1"/>
          <p:nvPr/>
        </p:nvSpPr>
        <p:spPr>
          <a:xfrm>
            <a:off x="9074757" y="5279745"/>
            <a:ext cx="296082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5초 안에 사람이 물건을 집지 않으면, 계속 물품을 잡은 채로 다음 </a:t>
            </a:r>
            <a:r>
              <a:rPr b="1"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wakeup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명령어 대기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실내, 기계, 벽, 의료 장비이(가) 표시된 사진&#10;&#10;AI 생성 콘텐츠는 정확하지 않을 수 있습니다." id="921" name="Google Shape;921;p31"/>
          <p:cNvPicPr preferRelativeResize="0"/>
          <p:nvPr/>
        </p:nvPicPr>
        <p:blipFill rotWithShape="1">
          <a:blip r:embed="rId7">
            <a:alphaModFix/>
          </a:blip>
          <a:srcRect b="32777" l="23148" r="0" t="30972"/>
          <a:stretch/>
        </p:blipFill>
        <p:spPr>
          <a:xfrm>
            <a:off x="6096000" y="4827675"/>
            <a:ext cx="2838453" cy="17716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실내, 기계, 벽, 의료 장비이(가) 표시된 사진&#10;&#10;AI 생성 콘텐츠는 정확하지 않을 수 있습니다." id="922" name="Google Shape;922;p31"/>
          <p:cNvPicPr preferRelativeResize="0"/>
          <p:nvPr/>
        </p:nvPicPr>
        <p:blipFill rotWithShape="1">
          <a:blip r:embed="rId7">
            <a:alphaModFix/>
          </a:blip>
          <a:srcRect b="32777" l="23148" r="0" t="30972"/>
          <a:stretch/>
        </p:blipFill>
        <p:spPr>
          <a:xfrm>
            <a:off x="6134100" y="2132100"/>
            <a:ext cx="2838453" cy="1771658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31"/>
          <p:cNvSpPr txBox="1"/>
          <p:nvPr/>
        </p:nvSpPr>
        <p:spPr>
          <a:xfrm>
            <a:off x="3414990" y="2235425"/>
            <a:ext cx="28734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위치로 일정 거리만큼 이동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32"/>
          <p:cNvSpPr txBox="1"/>
          <p:nvPr>
            <p:ph idx="2" type="body"/>
          </p:nvPr>
        </p:nvSpPr>
        <p:spPr>
          <a:xfrm>
            <a:off x="470883" y="1585837"/>
            <a:ext cx="11350548" cy="5154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929" name="Google Shape;929;p32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30" name="Google Shape;930;p32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931" name="Google Shape;931;p32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2" name="Google Shape;932;p32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수행 경과</a:t>
              </a:r>
              <a:endParaRPr/>
            </a:p>
          </p:txBody>
        </p:sp>
        <p:sp>
          <p:nvSpPr>
            <p:cNvPr id="933" name="Google Shape;933;p32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4" name="Google Shape;934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935" name="Google Shape;935;p32"/>
          <p:cNvGraphicFramePr/>
          <p:nvPr/>
        </p:nvGraphicFramePr>
        <p:xfrm>
          <a:off x="469515" y="18205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{A6D1C783-0326-45F1-9AF5-C411CACB63C5}</a:tableStyleId>
              </a:tblPr>
              <a:tblGrid>
                <a:gridCol w="3138425"/>
                <a:gridCol w="4491575"/>
                <a:gridCol w="3350225"/>
              </a:tblGrid>
              <a:tr h="468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0" i="0" lang="en-US" sz="1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  [예외]   </a:t>
                      </a:r>
                      <a:r>
                        <a:rPr b="0" i="0" lang="en-US" sz="1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                </a:t>
                      </a:r>
                      <a:endParaRPr sz="16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0" i="0" lang="en-US" sz="1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[조건]    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0" i="0" lang="en-US" sz="1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 [결과]</a:t>
                      </a:r>
                      <a:endParaRPr b="0" i="0" sz="18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</a:tr>
              <a:tr h="468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i="0" lang="en-US" sz="1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객체 인식 실패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b="0" i="0" lang="en-US" sz="1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5초간 YOLO 인식 안될시  </a:t>
                      </a:r>
                      <a:endParaRPr sz="16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b="0" i="0" lang="en-US" sz="1600" u="none" cap="none" strike="noStrike"/>
                        <a:t>로봇 정지 및 카메라/모델 이상 로그 출력 → 오작동 방지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468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i="0" lang="en-US" sz="1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좌표 수신 실패 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b="0" i="0" lang="en-US" sz="1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10초간 좌표 미수신 시</a:t>
                      </a:r>
                      <a:endParaRPr sz="16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b="0" i="0" lang="en-US" sz="1600" u="none" cap="none" strike="noStrike"/>
                        <a:t>로봇 이동 중단 및 정지</a:t>
                      </a:r>
                      <a:endParaRPr b="0" i="0" sz="1600" u="none" cap="none" strike="noStrike"/>
                    </a:p>
                  </a:txBody>
                  <a:tcPr marT="45725" marB="45725" marR="91450" marL="91450" anchor="ctr"/>
                </a:tc>
              </a:tr>
              <a:tr h="468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i="0" lang="en-US" sz="1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비정상 좌표 수신 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b="0" i="0" lang="en-US" sz="1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(0 &lt; x, y &lt; 700) 범위 외 좌표 필터링</a:t>
                      </a:r>
                      <a:endParaRPr sz="16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b="0" i="0" lang="en-US" sz="1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'작동불가범위' 로그 출력 및 정지  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93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i="0" lang="en-US" sz="1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로봇 이동 중 예외 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Malgun Gothic"/>
                        <a:buNone/>
                      </a:pPr>
                      <a:r>
                        <a:rPr b="0" i="0" lang="en-US" sz="1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Movel </a:t>
                      </a:r>
                      <a:r>
                        <a:rPr b="0" i="0" lang="en-US" sz="1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 오류 발생 시</a:t>
                      </a:r>
                      <a:endParaRPr sz="16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b="0" i="0" lang="en-US" sz="1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긴급 정지 및 실패 로그 출력</a:t>
                      </a:r>
                      <a:endParaRPr b="0" i="0" sz="1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</a:tr>
              <a:tr h="468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i="0" lang="en-US" sz="1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충돌 감지      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b="0" i="0" lang="en-US" sz="1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Force Sensor 값이 임계치 초과 시</a:t>
                      </a:r>
                      <a:endParaRPr sz="16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b="0" i="0" lang="en-US" sz="1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  로봇 경고음 발생 및 즉시 정지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68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i="0" lang="en-US" sz="1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음성 명령 오류  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b="0" i="0" lang="en-US" sz="1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  정의되지 않은 음성 명령어 입력 시  </a:t>
                      </a:r>
                      <a:endParaRPr sz="16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b="0" i="0" lang="en-US" sz="1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로봇 작동 X 및 사용자에게 피드백 출력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68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i="0" lang="en-US" sz="18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사용자 다중 감지    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b="0" i="0" lang="en-US" sz="1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감지 인원이 2명 이상일 경우          </a:t>
                      </a:r>
                      <a:endParaRPr sz="16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b="0" i="0" lang="en-US" sz="16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정확도가 더 높은 사용자를 최우선시하며 작동 및 로그출력</a:t>
                      </a:r>
                      <a:endParaRPr b="0" i="0" sz="16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</a:tr>
              <a:tr h="468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i="0" lang="en-US" sz="1800" u="none" cap="none" strike="noStrike"/>
                        <a:t>   도달 불가능한 위치   </a:t>
                      </a:r>
                      <a:endParaRPr b="1"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b="0" i="0" lang="en-US" sz="1600" u="none" cap="none" strike="noStrike"/>
                        <a:t>inverse kinematics 실패</a:t>
                      </a:r>
                      <a:endParaRPr sz="16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Malgun Gothic"/>
                        <a:buNone/>
                      </a:pPr>
                      <a:r>
                        <a:rPr b="0" i="0" lang="en-US" sz="1600" u="none" cap="none" strike="noStrike"/>
                        <a:t>로봇 작동 중지 및 '작동불가'로그 출력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936" name="Google Shape;936;p32"/>
          <p:cNvSpPr txBox="1"/>
          <p:nvPr/>
        </p:nvSpPr>
        <p:spPr>
          <a:xfrm>
            <a:off x="759156" y="1378841"/>
            <a:ext cx="103244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예외처리코드 부분</a:t>
            </a:r>
            <a:endParaRPr/>
          </a:p>
        </p:txBody>
      </p:sp>
      <p:sp>
        <p:nvSpPr>
          <p:cNvPr id="937" name="Google Shape;937;p32"/>
          <p:cNvSpPr/>
          <p:nvPr/>
        </p:nvSpPr>
        <p:spPr>
          <a:xfrm>
            <a:off x="551384" y="1524841"/>
            <a:ext cx="101147" cy="113869"/>
          </a:xfrm>
          <a:custGeom>
            <a:rect b="b" l="l" r="r" t="t"/>
            <a:pathLst>
              <a:path extrusionOk="0" h="506845" w="450214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</a:ln>
          <a:effectLst>
            <a:outerShdw blurRad="50800" rotWithShape="0" algn="t" dir="5400000" dist="38100">
              <a:srgbClr val="3378C8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8" name="Google Shape;938;p32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32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4" y="-23092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33"/>
          <p:cNvPicPr preferRelativeResize="0"/>
          <p:nvPr/>
        </p:nvPicPr>
        <p:blipFill rotWithShape="1">
          <a:blip r:embed="rId4">
            <a:alphaModFix/>
          </a:blip>
          <a:srcRect b="22185" l="1" r="2095" t="0"/>
          <a:stretch/>
        </p:blipFill>
        <p:spPr>
          <a:xfrm rot="-5400000">
            <a:off x="10645617" y="3135340"/>
            <a:ext cx="2550875" cy="541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33"/>
          <p:cNvPicPr preferRelativeResize="0"/>
          <p:nvPr/>
        </p:nvPicPr>
        <p:blipFill rotWithShape="1">
          <a:blip r:embed="rId5">
            <a:alphaModFix/>
          </a:blip>
          <a:srcRect b="0" l="0" r="51762" t="5760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33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48" name="Google Shape;948;p33"/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949" name="Google Shape;949;p33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0" name="Google Shape;950;p33"/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자체 평가</a:t>
              </a:r>
              <a:endParaRPr/>
            </a:p>
          </p:txBody>
        </p:sp>
        <p:sp>
          <p:nvSpPr>
            <p:cNvPr id="951" name="Google Shape;951;p33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52" name="Google Shape;952;p33"/>
          <p:cNvPicPr preferRelativeResize="0"/>
          <p:nvPr/>
        </p:nvPicPr>
        <p:blipFill rotWithShape="1">
          <a:blip r:embed="rId6">
            <a:alphaModFix amt="27000"/>
          </a:blip>
          <a:srcRect b="0" l="0" r="0" t="0"/>
          <a:stretch/>
        </p:blipFill>
        <p:spPr>
          <a:xfrm flipH="1">
            <a:off x="0" y="2130850"/>
            <a:ext cx="12192000" cy="2335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3" name="Google Shape;953;p33"/>
          <p:cNvGrpSpPr/>
          <p:nvPr/>
        </p:nvGrpSpPr>
        <p:grpSpPr>
          <a:xfrm>
            <a:off x="541891" y="1430219"/>
            <a:ext cx="11108218" cy="369332"/>
            <a:chOff x="541891" y="1430219"/>
            <a:chExt cx="11108218" cy="369332"/>
          </a:xfrm>
        </p:grpSpPr>
        <p:sp>
          <p:nvSpPr>
            <p:cNvPr id="954" name="Google Shape;954;p33"/>
            <p:cNvSpPr txBox="1"/>
            <p:nvPr/>
          </p:nvSpPr>
          <p:spPr>
            <a:xfrm>
              <a:off x="743615" y="1430219"/>
              <a:ext cx="109064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평가 의견과 느낀</a:t>
              </a: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b="1"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점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56" name="Google Shape;956;p33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33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8" name="Google Shape;958;p33"/>
          <p:cNvGrpSpPr/>
          <p:nvPr/>
        </p:nvGrpSpPr>
        <p:grpSpPr>
          <a:xfrm>
            <a:off x="541891" y="2365777"/>
            <a:ext cx="5363941" cy="1748490"/>
            <a:chOff x="541891" y="2408110"/>
            <a:chExt cx="5363941" cy="1748490"/>
          </a:xfrm>
        </p:grpSpPr>
        <p:sp>
          <p:nvSpPr>
            <p:cNvPr id="959" name="Google Shape;959;p33"/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63500" rotWithShape="0" algn="ctr">
                <a:srgbClr val="3378C8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0" name="Google Shape;960;p33"/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1" name="Google Shape;961;p33"/>
            <p:cNvSpPr txBox="1"/>
            <p:nvPr/>
          </p:nvSpPr>
          <p:spPr>
            <a:xfrm>
              <a:off x="758026" y="2900049"/>
              <a:ext cx="5051965" cy="3919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결과물에 대한 완성도 평가</a:t>
              </a:r>
              <a:endParaRPr sz="16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962" name="Google Shape;962;p33"/>
          <p:cNvGrpSpPr/>
          <p:nvPr/>
        </p:nvGrpSpPr>
        <p:grpSpPr>
          <a:xfrm>
            <a:off x="541891" y="4490910"/>
            <a:ext cx="5363941" cy="1748490"/>
            <a:chOff x="541891" y="4490910"/>
            <a:chExt cx="5363941" cy="1748490"/>
          </a:xfrm>
        </p:grpSpPr>
        <p:sp>
          <p:nvSpPr>
            <p:cNvPr id="963" name="Google Shape;963;p33"/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63500" rotWithShape="0" algn="ctr">
                <a:srgbClr val="FFD85C">
                  <a:alpha val="5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4" name="Google Shape;964;p33"/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5" name="Google Shape;965;p33"/>
            <p:cNvSpPr txBox="1"/>
            <p:nvPr/>
          </p:nvSpPr>
          <p:spPr>
            <a:xfrm>
              <a:off x="912406" y="4638135"/>
              <a:ext cx="4622911" cy="3919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C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 보완할 점</a:t>
              </a:r>
              <a:r>
                <a:rPr b="1" lang="en-US" sz="1800">
                  <a:solidFill>
                    <a:srgbClr val="FFD85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966" name="Google Shape;966;p33"/>
          <p:cNvGrpSpPr/>
          <p:nvPr/>
        </p:nvGrpSpPr>
        <p:grpSpPr>
          <a:xfrm>
            <a:off x="6396215" y="4490910"/>
            <a:ext cx="5363941" cy="1748490"/>
            <a:chOff x="6396215" y="4490910"/>
            <a:chExt cx="5363941" cy="1748490"/>
          </a:xfrm>
        </p:grpSpPr>
        <p:sp>
          <p:nvSpPr>
            <p:cNvPr id="967" name="Google Shape;967;p33"/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63500" rotWithShape="0" algn="ctr">
                <a:srgbClr val="3378C8">
                  <a:alpha val="2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8" name="Google Shape;968;p33"/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9" name="Google Shape;969;p33"/>
            <p:cNvSpPr txBox="1"/>
            <p:nvPr/>
          </p:nvSpPr>
          <p:spPr>
            <a:xfrm>
              <a:off x="6763029" y="4635574"/>
              <a:ext cx="4622911" cy="3919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느낀 점이나 경험한 성과</a:t>
              </a:r>
              <a:r>
                <a:rPr lang="en-US" sz="16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970" name="Google Shape;970;p33"/>
          <p:cNvGrpSpPr/>
          <p:nvPr/>
        </p:nvGrpSpPr>
        <p:grpSpPr>
          <a:xfrm>
            <a:off x="6393726" y="2405318"/>
            <a:ext cx="5435441" cy="1751282"/>
            <a:chOff x="6393726" y="2405318"/>
            <a:chExt cx="5435441" cy="1751282"/>
          </a:xfrm>
        </p:grpSpPr>
        <p:sp>
          <p:nvSpPr>
            <p:cNvPr id="971" name="Google Shape;971;p33"/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fmla="val 6897" name="adj"/>
              </a:avLst>
            </a:prstGeom>
            <a:solidFill>
              <a:schemeClr val="lt1">
                <a:alpha val="84705"/>
              </a:schemeClr>
            </a:solidFill>
            <a:ln>
              <a:noFill/>
            </a:ln>
            <a:effectLst>
              <a:outerShdw blurRad="63500" rotWithShape="0" algn="ctr">
                <a:srgbClr val="FFD85C">
                  <a:alpha val="5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72" name="Google Shape;972;p33"/>
            <p:cNvSpPr/>
            <p:nvPr/>
          </p:nvSpPr>
          <p:spPr>
            <a:xfrm rot="5400000">
              <a:off x="9082471" y="200918"/>
              <a:ext cx="31234" cy="4445629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73" name="Google Shape;973;p33"/>
            <p:cNvSpPr txBox="1"/>
            <p:nvPr/>
          </p:nvSpPr>
          <p:spPr>
            <a:xfrm>
              <a:off x="6624687" y="2405318"/>
              <a:ext cx="4995645" cy="371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C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잘한 부분과 아쉬운 점</a:t>
              </a:r>
              <a:endParaRPr b="1" sz="1800">
                <a:solidFill>
                  <a:srgbClr val="FFC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74" name="Google Shape;974;p33"/>
            <p:cNvSpPr txBox="1"/>
            <p:nvPr/>
          </p:nvSpPr>
          <p:spPr>
            <a:xfrm>
              <a:off x="6393726" y="2802066"/>
              <a:ext cx="5435441" cy="11695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잘한 부분</a:t>
              </a:r>
              <a:r>
                <a:rPr lang="en-US" sz="14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: 구상했던 부분을 모두 구현했다</a:t>
              </a:r>
              <a:endParaRPr sz="14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아쉬운 부분</a:t>
              </a:r>
              <a:r>
                <a:rPr lang="en-US" sz="1400">
                  <a:solidFill>
                    <a:srgbClr val="3A383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: 물체 이름이나 명령어를 호출할 때 사투리나 비슷한 발음으로 인해 로봇이 정확히 인식하지 못한 경우가 있어 아쉬웠다</a:t>
              </a:r>
              <a:endParaRPr sz="14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975" name="Google Shape;975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800000">
            <a:off x="378147" y="4327165"/>
            <a:ext cx="138413" cy="138413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33"/>
          <p:cNvSpPr txBox="1"/>
          <p:nvPr/>
        </p:nvSpPr>
        <p:spPr>
          <a:xfrm>
            <a:off x="541333" y="3409637"/>
            <a:ext cx="5051965" cy="5584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9.9/10</a:t>
            </a:r>
            <a:endParaRPr sz="28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7" name="Google Shape;977;p33"/>
          <p:cNvSpPr txBox="1"/>
          <p:nvPr/>
        </p:nvSpPr>
        <p:spPr>
          <a:xfrm>
            <a:off x="6566492" y="5028692"/>
            <a:ext cx="5075375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느낀점</a:t>
            </a:r>
            <a:r>
              <a:rPr lang="en-US" sz="14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데이터 셋 형성의 원리와 효과적인 객체인식 방법 확인하였다.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우리의 일상생활을 도와주는 로봇 출시가 얼마 남지 않은 것 같다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8" name="Google Shape;978;p33"/>
          <p:cNvSpPr txBox="1"/>
          <p:nvPr/>
        </p:nvSpPr>
        <p:spPr>
          <a:xfrm>
            <a:off x="619063" y="5131093"/>
            <a:ext cx="520670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AutoNum type="arabicPeriod"/>
            </a:pPr>
            <a:r>
              <a:rPr b="1" lang="en-US" sz="14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실제 사용자 환경에서의 테스트가 부족해 다양한 상황 대응에는 한계가 있다</a:t>
            </a:r>
            <a:endParaRPr sz="18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400"/>
              <a:buFont typeface="Malgun Gothic"/>
              <a:buAutoNum type="arabicPeriod"/>
            </a:pPr>
            <a:r>
              <a:rPr b="1" lang="en-US" sz="1400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음성 명령을 인식하고 동작을 하는 부분이 느린거 같아 보완해야 할 것 같다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p4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0" name="Google Shape;230;p4"/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31" name="Google Shape;231;p4"/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주제 선정 - 브레인스토밍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33" name="Google Shape;233;p4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"/>
          <p:cNvSpPr txBox="1"/>
          <p:nvPr/>
        </p:nvSpPr>
        <p:spPr>
          <a:xfrm>
            <a:off x="1461721" y="366114"/>
            <a:ext cx="225221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rPr>
              <a:t>K-Digital Training</a:t>
            </a:r>
            <a:endParaRPr b="1" sz="1200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4"/>
          <p:cNvSpPr txBox="1"/>
          <p:nvPr/>
        </p:nvSpPr>
        <p:spPr>
          <a:xfrm>
            <a:off x="1372986" y="604376"/>
            <a:ext cx="63581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/>
          </a:p>
        </p:txBody>
      </p:sp>
      <p:sp>
        <p:nvSpPr>
          <p:cNvPr id="236" name="Google Shape;236;p4"/>
          <p:cNvSpPr txBox="1"/>
          <p:nvPr/>
        </p:nvSpPr>
        <p:spPr>
          <a:xfrm>
            <a:off x="376102" y="333243"/>
            <a:ext cx="126667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44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"/>
          <p:cNvPicPr preferRelativeResize="0"/>
          <p:nvPr/>
        </p:nvPicPr>
        <p:blipFill rotWithShape="1">
          <a:blip r:embed="rId4">
            <a:alphaModFix/>
          </a:blip>
          <a:srcRect b="7534" l="21166" r="24390" t="9589"/>
          <a:stretch/>
        </p:blipFill>
        <p:spPr>
          <a:xfrm>
            <a:off x="2966358" y="2153083"/>
            <a:ext cx="5673578" cy="4388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5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5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5"/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7" name="Google Shape;247;p5"/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주제 선정 배경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49" name="Google Shape;249;p5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5"/>
          <p:cNvSpPr txBox="1"/>
          <p:nvPr/>
        </p:nvSpPr>
        <p:spPr>
          <a:xfrm>
            <a:off x="376210" y="2411508"/>
            <a:ext cx="4735667" cy="4415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급격한 고령화 진행</a:t>
            </a:r>
            <a:endParaRPr b="1" sz="20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2019년 대비 2050년 노인 약 </a:t>
            </a:r>
            <a:r>
              <a:rPr b="0" i="0" lang="en-US" sz="1600" u="none" cap="none" strike="noStrik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rPr>
              <a:t>2.5</a:t>
            </a:r>
            <a:r>
              <a:rPr b="0" i="0" lang="en-US" sz="1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배 증가 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t/>
            </a:r>
            <a:endParaRPr b="0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고령사회 -&gt; 초고령사회 전환</a:t>
            </a:r>
            <a:endParaRPr b="1" sz="20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2020년대  이미  고령사회</a:t>
            </a:r>
            <a:endParaRPr b="0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2030년  초고령사회로  진입</a:t>
            </a:r>
            <a:endParaRPr b="0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2030 ~ 2050 노인 급증</a:t>
            </a:r>
            <a:endParaRPr b="1" sz="20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2030년 이후 20년간 약 600만명 증가</a:t>
            </a:r>
            <a:endParaRPr b="0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이 시기에 노인복지 부담 크게  증가할  것으로 예측</a:t>
            </a:r>
            <a:endParaRPr b="0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   (EX:국민연금상승)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3B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1" sz="16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5"/>
          <p:cNvSpPr txBox="1"/>
          <p:nvPr/>
        </p:nvSpPr>
        <p:spPr>
          <a:xfrm>
            <a:off x="92967" y="6395382"/>
            <a:ext cx="120027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사진출처 :https://www.etnews.com/tools/image_popup.html?v=bjQ5VkNYY2dLZTZMZFBUbmNzandvWmpGcjBTK1pHYm1CUVRXR0pTMldlYVZkdE5JeGJVUFVVNURJN04rbmhKTVlCSy9QaVRaMWpERkc1TE4rcXgzZXpmcDQvWEhaeEVjOCt0d1ZWN1NINGQxS1VsTS9MTUVrQ2d0aTRGZlNYQlVIZHBVYmlGQ3FkWFo4aHJHL0RMK2x3YUloSjhyaDdNTDFObzJUM05QK1A0cEFjQ1hvL293TWNuSUZkSDhHNVRNcmhRRi9RZU8xa281aU9WZC9aaU04WDhvNVZRVHZDUjUwdk0wVThIM05PckR0TWxHWitSWFllczExSUVIYnoyT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5"/>
          <p:cNvSpPr txBox="1"/>
          <p:nvPr/>
        </p:nvSpPr>
        <p:spPr>
          <a:xfrm>
            <a:off x="1461721" y="366114"/>
            <a:ext cx="225221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rPr>
              <a:t>K-Digital Training</a:t>
            </a:r>
            <a:endParaRPr b="1" sz="1200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5"/>
          <p:cNvSpPr txBox="1"/>
          <p:nvPr/>
        </p:nvSpPr>
        <p:spPr>
          <a:xfrm>
            <a:off x="1372986" y="604376"/>
            <a:ext cx="63581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/>
          </a:p>
        </p:txBody>
      </p:sp>
      <p:sp>
        <p:nvSpPr>
          <p:cNvPr id="254" name="Google Shape;254;p5"/>
          <p:cNvSpPr txBox="1"/>
          <p:nvPr/>
        </p:nvSpPr>
        <p:spPr>
          <a:xfrm>
            <a:off x="376102" y="333243"/>
            <a:ext cx="126667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44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021년 고령자통계 발표, 올해 노인인구 853만명, 전체 인구의 16.5% - 백세시대" id="255" name="Google Shape;25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6329" y="2455493"/>
            <a:ext cx="4611913" cy="3706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6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6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" name="Google Shape;264;p6"/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65" name="Google Shape;265;p6"/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주제 선정 배경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67" name="Google Shape;267;p6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6"/>
          <p:cNvSpPr txBox="1"/>
          <p:nvPr/>
        </p:nvSpPr>
        <p:spPr>
          <a:xfrm>
            <a:off x="376210" y="2411508"/>
            <a:ext cx="5925043" cy="2923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삼성 노블카운티</a:t>
            </a:r>
            <a:endParaRPr b="1" sz="20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주거,  의료서비스,  요양,   문화, 스포츠 등, 풍요로운  노후 생활  제공 </a:t>
            </a:r>
            <a:endParaRPr b="0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지역  주민들을 위한  어린이집,  스포츠  문화센터  개방</a:t>
            </a:r>
            <a:endParaRPr b="0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 3세대가 공존하며  더불어  함께  생활</a:t>
            </a:r>
            <a:endParaRPr b="0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t/>
            </a:r>
            <a:endParaRPr b="0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벤치마킹</a:t>
            </a:r>
            <a:endParaRPr b="1" sz="2000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아직  두산에서의  노인관련  사업 X</a:t>
            </a:r>
            <a:endParaRPr/>
          </a:p>
          <a:p>
            <a:pPr indent="-10160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이에  노블카운티를  벤치마킹하여,  프리미엄  시니어 타운</a:t>
            </a:r>
            <a:endParaRPr b="0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160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Courier New"/>
              <a:buChar char="o"/>
            </a:pPr>
            <a:r>
              <a:rPr b="0" i="0" lang="en-US" sz="1600" u="none" cap="none" strike="noStrik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해당  시설에서  사용할   시니어  보조 로봇 </a:t>
            </a:r>
            <a:endParaRPr b="0" i="0" sz="1600" u="none" cap="none" strike="noStrik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6"/>
          <p:cNvSpPr txBox="1"/>
          <p:nvPr/>
        </p:nvSpPr>
        <p:spPr>
          <a:xfrm>
            <a:off x="92967" y="6395382"/>
            <a:ext cx="1200277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사진출처 :https://www.etnews.com/tools/image_popup.html?v=bjQ5VkNYY2dLZTZMZFBUbmNzandvWmpGcjBTK1pHYm1CUVRXR0pTMldlYVZkdE5JeGJVUFVVNURJN04rbmhKTVlCSy9QaVRaMWpERkc1TE4rcXgzZXpmcDQvWEhaeEVjOCt0d1ZWN1NINGQxS1VsTS9MTUVrQ2d0aTRGZlNYQlVIZHBVYmlGQ3FkWFo4aHJHL0RMK2x3YUloSjhyaDdNTDFObzJUM05QK1A0cEFjQ1hvL293TWNuSUZkSDhHNVRNcmhRRi9RZU8xa281aU9WZC9aaU04WDhvNVZRVHZDUjUwdk0wVThIM05PckR0TWxHWitSWFllczExSUVIYnoyT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6"/>
          <p:cNvSpPr txBox="1"/>
          <p:nvPr/>
        </p:nvSpPr>
        <p:spPr>
          <a:xfrm>
            <a:off x="1461721" y="366114"/>
            <a:ext cx="225221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rPr>
              <a:t>K-Digital Training</a:t>
            </a:r>
            <a:endParaRPr b="1" sz="1200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6"/>
          <p:cNvSpPr txBox="1"/>
          <p:nvPr/>
        </p:nvSpPr>
        <p:spPr>
          <a:xfrm>
            <a:off x="1372986" y="604376"/>
            <a:ext cx="63581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/>
          </a:p>
        </p:txBody>
      </p:sp>
      <p:sp>
        <p:nvSpPr>
          <p:cNvPr id="272" name="Google Shape;272;p6"/>
          <p:cNvSpPr txBox="1"/>
          <p:nvPr/>
        </p:nvSpPr>
        <p:spPr>
          <a:xfrm>
            <a:off x="376102" y="333243"/>
            <a:ext cx="126667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44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야외, 하늘, 건물, 잔디이(가) 표시된 사진&#10;&#10;AI 생성 콘텐츠는 정확하지 않을 수 있습니다." id="273" name="Google Shape;27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0468" y="2157493"/>
            <a:ext cx="4409267" cy="3834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7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7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" name="Google Shape;282;p7"/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83" name="Google Shape;283;p7"/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내용</a:t>
              </a: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85" name="Google Shape;285;p7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폰트, 일렉트릭 블루이(가) 표시된 사진&#10;&#10;AI 생성 콘텐츠는 정확하지 않을 수 있습니다." id="286" name="Google Shape;286;p7"/>
          <p:cNvPicPr preferRelativeResize="0"/>
          <p:nvPr/>
        </p:nvPicPr>
        <p:blipFill rotWithShape="1">
          <a:blip r:embed="rId4">
            <a:alphaModFix/>
          </a:blip>
          <a:srcRect b="10017" l="-27" r="2006" t="76857"/>
          <a:stretch/>
        </p:blipFill>
        <p:spPr>
          <a:xfrm>
            <a:off x="1373821" y="5690728"/>
            <a:ext cx="8860723" cy="6890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스크린샷, 폰트, 일렉트릭 블루이(가) 표시된 사진&#10;&#10;AI 생성 콘텐츠는 정확하지 않을 수 있습니다." id="287" name="Google Shape;287;p7"/>
          <p:cNvPicPr preferRelativeResize="0"/>
          <p:nvPr/>
        </p:nvPicPr>
        <p:blipFill rotWithShape="1">
          <a:blip r:embed="rId4">
            <a:alphaModFix/>
          </a:blip>
          <a:srcRect b="62348" l="4514" r="70004" t="30396"/>
          <a:stretch/>
        </p:blipFill>
        <p:spPr>
          <a:xfrm>
            <a:off x="540714" y="2154317"/>
            <a:ext cx="2303502" cy="380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7"/>
          <p:cNvGrpSpPr/>
          <p:nvPr/>
        </p:nvGrpSpPr>
        <p:grpSpPr>
          <a:xfrm>
            <a:off x="1330918" y="3132586"/>
            <a:ext cx="8869491" cy="1967494"/>
            <a:chOff x="1330918" y="3132586"/>
            <a:chExt cx="8869491" cy="1967494"/>
          </a:xfrm>
        </p:grpSpPr>
        <p:pic>
          <p:nvPicPr>
            <p:cNvPr descr="텍스트, 스크린샷, 폰트, 일렉트릭 블루이(가) 표시된 사진&#10;&#10;AI 생성 콘텐츠는 정확하지 않을 수 있습니다." id="289" name="Google Shape;289;p7"/>
            <p:cNvPicPr preferRelativeResize="0"/>
            <p:nvPr/>
          </p:nvPicPr>
          <p:blipFill rotWithShape="1">
            <a:blip r:embed="rId4">
              <a:alphaModFix/>
            </a:blip>
            <a:srcRect b="24524" l="1582" r="2006" t="40242"/>
            <a:stretch/>
          </p:blipFill>
          <p:spPr>
            <a:xfrm>
              <a:off x="1330918" y="3132586"/>
              <a:ext cx="8869491" cy="1967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텍스트, 스크린샷, 폰트, 일렉트릭 블루이(가) 표시된 사진&#10;&#10;AI 생성 콘텐츠는 정확하지 않을 수 있습니다." id="290" name="Google Shape;290;p7"/>
            <p:cNvPicPr preferRelativeResize="0"/>
            <p:nvPr/>
          </p:nvPicPr>
          <p:blipFill rotWithShape="1">
            <a:blip r:embed="rId4">
              <a:alphaModFix/>
            </a:blip>
            <a:srcRect b="46504" l="1479" r="89842" t="39675"/>
            <a:stretch/>
          </p:blipFill>
          <p:spPr>
            <a:xfrm>
              <a:off x="3351393" y="3722230"/>
              <a:ext cx="798348" cy="7718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1" name="Google Shape;291;p7"/>
          <p:cNvSpPr txBox="1"/>
          <p:nvPr/>
        </p:nvSpPr>
        <p:spPr>
          <a:xfrm>
            <a:off x="1461721" y="366114"/>
            <a:ext cx="225221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rPr>
              <a:t>K-Digital Training</a:t>
            </a:r>
            <a:endParaRPr b="1" sz="1200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p7"/>
          <p:cNvSpPr txBox="1"/>
          <p:nvPr/>
        </p:nvSpPr>
        <p:spPr>
          <a:xfrm>
            <a:off x="1372986" y="604376"/>
            <a:ext cx="63581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/>
          </a:p>
        </p:txBody>
      </p:sp>
      <p:sp>
        <p:nvSpPr>
          <p:cNvPr id="293" name="Google Shape;293;p7"/>
          <p:cNvSpPr txBox="1"/>
          <p:nvPr/>
        </p:nvSpPr>
        <p:spPr>
          <a:xfrm>
            <a:off x="376102" y="333243"/>
            <a:ext cx="126667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44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8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0" name="Google Shape;300;p8"/>
          <p:cNvGrpSpPr/>
          <p:nvPr/>
        </p:nvGrpSpPr>
        <p:grpSpPr>
          <a:xfrm>
            <a:off x="376102" y="333243"/>
            <a:ext cx="7355007" cy="830997"/>
            <a:chOff x="376102" y="333243"/>
            <a:chExt cx="7355007" cy="830997"/>
          </a:xfrm>
        </p:grpSpPr>
        <p:sp>
          <p:nvSpPr>
            <p:cNvPr id="301" name="Google Shape;301;p8"/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3378C8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K-Digital Training</a:t>
              </a:r>
              <a:endParaRPr b="1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2" name="Google Shape;302;p8"/>
            <p:cNvSpPr txBox="1"/>
            <p:nvPr/>
          </p:nvSpPr>
          <p:spPr>
            <a:xfrm>
              <a:off x="1372986" y="604376"/>
              <a:ext cx="635812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개요</a:t>
              </a:r>
              <a:endParaRPr/>
            </a:p>
          </p:txBody>
        </p:sp>
        <p:sp>
          <p:nvSpPr>
            <p:cNvPr id="303" name="Google Shape;303;p8"/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>
                  <a:solidFill>
                    <a:srgbClr val="3378C8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sz="4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4" name="Google Shape;304;p8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8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" name="Google Shape;306;p8"/>
          <p:cNvGrpSpPr/>
          <p:nvPr/>
        </p:nvGrpSpPr>
        <p:grpSpPr>
          <a:xfrm>
            <a:off x="541891" y="1430219"/>
            <a:ext cx="10526159" cy="1283428"/>
            <a:chOff x="541891" y="1430219"/>
            <a:chExt cx="10526159" cy="1283428"/>
          </a:xfrm>
        </p:grpSpPr>
        <p:sp>
          <p:nvSpPr>
            <p:cNvPr id="307" name="Google Shape;307;p8"/>
            <p:cNvSpPr txBox="1"/>
            <p:nvPr/>
          </p:nvSpPr>
          <p:spPr>
            <a:xfrm>
              <a:off x="686106" y="1430219"/>
              <a:ext cx="10381944" cy="1283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활용 장비 및 개발환경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09" name="Google Shape;309;p8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그래픽, 로고이(가) 표시된 사진&#10;&#10;AI 생성 콘텐츠는 정확하지 않을 수 있습니다." id="310" name="Google Shape;310;p8"/>
          <p:cNvPicPr preferRelativeResize="0"/>
          <p:nvPr/>
        </p:nvPicPr>
        <p:blipFill rotWithShape="1">
          <a:blip r:embed="rId4">
            <a:alphaModFix/>
          </a:blip>
          <a:srcRect b="39743" l="866" r="5491" t="29487"/>
          <a:stretch/>
        </p:blipFill>
        <p:spPr>
          <a:xfrm>
            <a:off x="8490791" y="3112433"/>
            <a:ext cx="1692025" cy="4875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폰트, 타이포그래피, 그래픽, 로고이(가) 표시된 사진&#10;&#10;AI 생성 콘텐츠는 정확하지 않을 수 있습니다." id="311" name="Google Shape;311;p8"/>
          <p:cNvPicPr preferRelativeResize="0"/>
          <p:nvPr/>
        </p:nvPicPr>
        <p:blipFill rotWithShape="1">
          <a:blip r:embed="rId5">
            <a:alphaModFix/>
          </a:blip>
          <a:srcRect b="17240" l="-40" r="3300" t="0"/>
          <a:stretch/>
        </p:blipFill>
        <p:spPr>
          <a:xfrm>
            <a:off x="6810404" y="2704539"/>
            <a:ext cx="1550766" cy="4027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폰트, 텍스트, 그래픽, 로고이(가) 표시된 사진&#10;&#10;AI 생성 콘텐츠는 정확하지 않을 수 있습니다." id="312" name="Google Shape;312;p8"/>
          <p:cNvPicPr preferRelativeResize="0"/>
          <p:nvPr/>
        </p:nvPicPr>
        <p:blipFill rotWithShape="1">
          <a:blip r:embed="rId6">
            <a:alphaModFix/>
          </a:blip>
          <a:srcRect b="6951" l="3689" r="4678" t="14859"/>
          <a:stretch/>
        </p:blipFill>
        <p:spPr>
          <a:xfrm>
            <a:off x="8777080" y="4780035"/>
            <a:ext cx="1330729" cy="611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로고 - NAVER Developers" id="313" name="Google Shape;313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10364" y="4852472"/>
            <a:ext cx="1339026" cy="5442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 marque Ultralytics" id="314" name="Google Shape;314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20893" y="5589721"/>
            <a:ext cx="1630826" cy="48953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8"/>
          <p:cNvSpPr/>
          <p:nvPr/>
        </p:nvSpPr>
        <p:spPr>
          <a:xfrm>
            <a:off x="6541323" y="2147455"/>
            <a:ext cx="3948546" cy="2236518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Build a Computer Vision Application in less than 15 mins. | by chay nandam  | Medium" id="316" name="Google Shape;316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540939" y="5565809"/>
            <a:ext cx="1943984" cy="513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ion-logo - Get started with a .site domain" id="317" name="Google Shape;317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693727" y="3764718"/>
            <a:ext cx="1475554" cy="513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Colab | Logopedia | Fandom" id="318" name="Google Shape;318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551762" y="2346864"/>
            <a:ext cx="1633260" cy="7068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ing Error Running commands in visual studio code Terminal" id="319" name="Google Shape;319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849865" y="3305295"/>
            <a:ext cx="1475554" cy="90771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8"/>
          <p:cNvSpPr/>
          <p:nvPr/>
        </p:nvSpPr>
        <p:spPr>
          <a:xfrm>
            <a:off x="6590806" y="4532415"/>
            <a:ext cx="3899064" cy="1781298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21" name="Google Shape;321;p8"/>
          <p:cNvGrpSpPr/>
          <p:nvPr/>
        </p:nvGrpSpPr>
        <p:grpSpPr>
          <a:xfrm>
            <a:off x="712518" y="2137558"/>
            <a:ext cx="5832034" cy="4285012"/>
            <a:chOff x="484908" y="2137558"/>
            <a:chExt cx="5832034" cy="4285012"/>
          </a:xfrm>
        </p:grpSpPr>
        <p:grpSp>
          <p:nvGrpSpPr>
            <p:cNvPr id="322" name="Google Shape;322;p8"/>
            <p:cNvGrpSpPr/>
            <p:nvPr/>
          </p:nvGrpSpPr>
          <p:grpSpPr>
            <a:xfrm>
              <a:off x="542113" y="2312692"/>
              <a:ext cx="5774829" cy="3838864"/>
              <a:chOff x="-2173" y="2124667"/>
              <a:chExt cx="5398778" cy="3591466"/>
            </a:xfrm>
          </p:grpSpPr>
          <p:sp>
            <p:nvSpPr>
              <p:cNvPr id="323" name="Google Shape;323;p8"/>
              <p:cNvSpPr txBox="1"/>
              <p:nvPr/>
            </p:nvSpPr>
            <p:spPr>
              <a:xfrm>
                <a:off x="-2173" y="3506125"/>
                <a:ext cx="2142960" cy="605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0" marR="0" rtl="0" algn="ctr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Doosan M0609</a:t>
                </a:r>
                <a:endParaRPr sz="2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descr="정보기기, 전자 기기, 휴대 전화, 스마트폰이(가) 표시된 사진&#10;&#10;AI 생성 콘텐츠는 정확하지 않을 수 있습니다." id="324" name="Google Shape;324;p8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2689142" y="2702379"/>
                <a:ext cx="1351066" cy="9287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5" name="Google Shape;325;p8"/>
              <p:cNvSpPr txBox="1"/>
              <p:nvPr/>
            </p:nvSpPr>
            <p:spPr>
              <a:xfrm>
                <a:off x="2155178" y="3733735"/>
                <a:ext cx="262786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Logitec C270</a:t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326" name="Google Shape;326;p8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2361149" y="4477120"/>
                <a:ext cx="2016951" cy="5361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7" name="Google Shape;327;p8"/>
              <p:cNvSpPr txBox="1"/>
              <p:nvPr/>
            </p:nvSpPr>
            <p:spPr>
              <a:xfrm>
                <a:off x="1551516" y="5346801"/>
                <a:ext cx="384508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d435i</a:t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descr="Doosan M0609 Cobot | Cross Robotic Arms &amp; Factory Automation" id="328" name="Google Shape;328;p8"/>
              <p:cNvPicPr preferRelativeResize="0"/>
              <p:nvPr/>
            </p:nvPicPr>
            <p:blipFill rotWithShape="1">
              <a:blip r:embed="rId15">
                <a:alphaModFix/>
              </a:blip>
              <a:srcRect b="-1294" l="32410" r="22737" t="1299"/>
              <a:stretch/>
            </p:blipFill>
            <p:spPr>
              <a:xfrm>
                <a:off x="462944" y="2124667"/>
                <a:ext cx="1210659" cy="15911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OnRobot RG2 2-finger Underactuated Gripper | Vention" id="329" name="Google Shape;329;p8"/>
              <p:cNvPicPr preferRelativeResize="0"/>
              <p:nvPr/>
            </p:nvPicPr>
            <p:blipFill rotWithShape="1">
              <a:blip r:embed="rId16">
                <a:alphaModFix/>
              </a:blip>
              <a:srcRect b="2153" l="29018" r="24772" t="3164"/>
              <a:stretch/>
            </p:blipFill>
            <p:spPr>
              <a:xfrm rot="5400000">
                <a:off x="690554" y="3876276"/>
                <a:ext cx="851982" cy="18847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0" name="Google Shape;330;p8"/>
              <p:cNvSpPr txBox="1"/>
              <p:nvPr/>
            </p:nvSpPr>
            <p:spPr>
              <a:xfrm>
                <a:off x="-2173" y="5346800"/>
                <a:ext cx="262786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Rg2 gripper</a:t>
                </a:r>
                <a:endParaRPr/>
              </a:p>
            </p:txBody>
          </p:sp>
        </p:grpSp>
        <p:sp>
          <p:nvSpPr>
            <p:cNvPr id="331" name="Google Shape;331;p8"/>
            <p:cNvSpPr/>
            <p:nvPr/>
          </p:nvSpPr>
          <p:spPr>
            <a:xfrm>
              <a:off x="484908" y="2137558"/>
              <a:ext cx="5126181" cy="4285012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9"/>
          <p:cNvSpPr/>
          <p:nvPr/>
        </p:nvSpPr>
        <p:spPr>
          <a:xfrm rot="10800000">
            <a:off x="174170" y="70719"/>
            <a:ext cx="12017829" cy="1221051"/>
          </a:xfrm>
          <a:prstGeom prst="round1Rect">
            <a:avLst>
              <a:gd fmla="val 23799" name="adj"/>
            </a:avLst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p9"/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9"/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0" name="Google Shape;340;p9"/>
          <p:cNvGrpSpPr/>
          <p:nvPr/>
        </p:nvGrpSpPr>
        <p:grpSpPr>
          <a:xfrm>
            <a:off x="375030" y="1508088"/>
            <a:ext cx="10526159" cy="1283428"/>
            <a:chOff x="541891" y="1430219"/>
            <a:chExt cx="10526159" cy="1283428"/>
          </a:xfrm>
        </p:grpSpPr>
        <p:sp>
          <p:nvSpPr>
            <p:cNvPr id="341" name="Google Shape;341;p9"/>
            <p:cNvSpPr txBox="1"/>
            <p:nvPr/>
          </p:nvSpPr>
          <p:spPr>
            <a:xfrm>
              <a:off x="686106" y="1430219"/>
              <a:ext cx="10381944" cy="1283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프로젝트 구조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541891" y="1539006"/>
              <a:ext cx="101147" cy="113869"/>
            </a:xfrm>
            <a:custGeom>
              <a:rect b="b" l="l" r="r" t="t"/>
              <a:pathLst>
                <a:path extrusionOk="0" h="506845" w="450214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</a:ln>
            <a:effectLst>
              <a:outerShdw blurRad="50800" rotWithShape="0" algn="t" dir="5400000" dist="38100">
                <a:srgbClr val="3378C8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43" name="Google Shape;343;p9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 flipH="1">
            <a:off x="0" y="1916849"/>
            <a:ext cx="12192000" cy="23358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9"/>
          <p:cNvSpPr txBox="1"/>
          <p:nvPr/>
        </p:nvSpPr>
        <p:spPr>
          <a:xfrm>
            <a:off x="1461721" y="366114"/>
            <a:ext cx="225221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378C8"/>
                </a:solidFill>
                <a:latin typeface="Malgun Gothic"/>
                <a:ea typeface="Malgun Gothic"/>
                <a:cs typeface="Malgun Gothic"/>
                <a:sym typeface="Malgun Gothic"/>
              </a:rPr>
              <a:t>K-Digital Training</a:t>
            </a:r>
            <a:endParaRPr b="1" sz="1200">
              <a:solidFill>
                <a:srgbClr val="3378C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9"/>
          <p:cNvSpPr txBox="1"/>
          <p:nvPr/>
        </p:nvSpPr>
        <p:spPr>
          <a:xfrm>
            <a:off x="1372986" y="604376"/>
            <a:ext cx="635812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/>
          </a:p>
        </p:txBody>
      </p:sp>
      <p:sp>
        <p:nvSpPr>
          <p:cNvPr id="346" name="Google Shape;346;p9"/>
          <p:cNvSpPr txBox="1"/>
          <p:nvPr/>
        </p:nvSpPr>
        <p:spPr>
          <a:xfrm>
            <a:off x="376102" y="333243"/>
            <a:ext cx="126667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3378C8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4400">
              <a:solidFill>
                <a:srgbClr val="3378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스크린샷, 폰트, 직사각형이(가) 표시된 사진&#10;&#10;AI 생성 콘텐츠는 정확하지 않을 수 있습니다." id="347" name="Google Shape;34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2112" y="2026824"/>
            <a:ext cx="8726918" cy="4438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2023-12-20T03:00:25Z</dcterms:created>
  <dc:creator>김준영</dc:creator>
</cp:coreProperties>
</file>